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2.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2.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3.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4.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9" r:id="rId3"/>
    <p:sldId id="2324" r:id="rId4"/>
    <p:sldId id="285" r:id="rId5"/>
    <p:sldId id="2317" r:id="rId6"/>
    <p:sldId id="2326" r:id="rId7"/>
    <p:sldId id="2320" r:id="rId8"/>
    <p:sldId id="2327" r:id="rId9"/>
    <p:sldId id="2328" r:id="rId10"/>
    <p:sldId id="2330" r:id="rId11"/>
    <p:sldId id="2321" r:id="rId12"/>
    <p:sldId id="660" r:id="rId13"/>
    <p:sldId id="2334" r:id="rId14"/>
    <p:sldId id="2335" r:id="rId15"/>
    <p:sldId id="646" r:id="rId16"/>
    <p:sldId id="266" r:id="rId17"/>
    <p:sldId id="267" r:id="rId18"/>
    <p:sldId id="292" r:id="rId19"/>
    <p:sldId id="2337" r:id="rId20"/>
    <p:sldId id="260" r:id="rId21"/>
    <p:sldId id="282" r:id="rId22"/>
    <p:sldId id="296" r:id="rId23"/>
    <p:sldId id="283" r:id="rId24"/>
    <p:sldId id="293" r:id="rId25"/>
    <p:sldId id="294" r:id="rId26"/>
    <p:sldId id="297" r:id="rId27"/>
    <p:sldId id="2313" r:id="rId28"/>
    <p:sldId id="2342" r:id="rId29"/>
    <p:sldId id="2343" r:id="rId30"/>
    <p:sldId id="2344" r:id="rId31"/>
    <p:sldId id="268"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varScale="1">
        <p:scale>
          <a:sx n="163" d="100"/>
          <a:sy n="163" d="100"/>
        </p:scale>
        <p:origin x="174" y="474"/>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2023/7/19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 Id="rId5" Type="http://schemas.openxmlformats.org/officeDocument/2006/relationships/slide" Target="../slides/slide27.xml"/><Relationship Id="rId4"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slide" Target="../slides/slide28.xml"/><Relationship Id="rId4"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slide" Target="../slides/slide29.xml"/><Relationship Id="rId4"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 Id="rId5" Type="http://schemas.openxmlformats.org/officeDocument/2006/relationships/slide" Target="../slides/slide30.xml"/><Relationship Id="rId4"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en-US" altLang="zh-CN"/>
          </a:p>
        </p:txBody>
      </p:sp>
      <p:sp>
        <p:nvSpPr>
          <p:cNvPr id="4" name="灯片编号占位符 3"/>
          <p:cNvSpPr>
            <a:spLocks noGrp="1"/>
          </p:cNvSpPr>
          <p:nvPr>
            <p:ph type="sldNum" sz="quarter" idx="5"/>
            <p:custDataLst>
              <p:tags r:id="rId3"/>
            </p:custDataLst>
          </p:nvPr>
        </p:nvSpPr>
        <p:spPr/>
        <p:txBody>
          <a:bodyPr/>
          <a:lstStyle/>
          <a:p>
            <a:fld id="{F9E1B693-632D-4080-9CF6-EA28B66DC801}" type="slidenum">
              <a:rPr lang="zh-CN" altLang="en-US" smtClean="0"/>
              <a:t>27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en-US" altLang="zh-CN"/>
          </a:p>
        </p:txBody>
      </p:sp>
      <p:sp>
        <p:nvSpPr>
          <p:cNvPr id="4" name="灯片编号占位符 3"/>
          <p:cNvSpPr>
            <a:spLocks noGrp="1"/>
          </p:cNvSpPr>
          <p:nvPr>
            <p:ph type="sldNum" sz="quarter" idx="5"/>
            <p:custDataLst>
              <p:tags r:id="rId3"/>
            </p:custDataLst>
          </p:nvPr>
        </p:nvSpPr>
        <p:spPr/>
        <p:txBody>
          <a:bodyPr/>
          <a:lstStyle/>
          <a:p>
            <a:fld id="{F9E1B693-632D-4080-9CF6-EA28B66DC801}" type="slidenum">
              <a:rPr lang="zh-CN" altLang="en-US" smtClean="0"/>
              <a:t>28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en-US" altLang="zh-CN"/>
          </a:p>
        </p:txBody>
      </p:sp>
      <p:sp>
        <p:nvSpPr>
          <p:cNvPr id="4" name="灯片编号占位符 3"/>
          <p:cNvSpPr>
            <a:spLocks noGrp="1"/>
          </p:cNvSpPr>
          <p:nvPr>
            <p:ph type="sldNum" sz="quarter" idx="5"/>
            <p:custDataLst>
              <p:tags r:id="rId3"/>
            </p:custDataLst>
          </p:nvPr>
        </p:nvSpPr>
        <p:spPr/>
        <p:txBody>
          <a:bodyPr/>
          <a:lstStyle/>
          <a:p>
            <a:fld id="{F9E1B693-632D-4080-9CF6-EA28B66DC801}" type="slidenum">
              <a:rPr lang="zh-CN" altLang="en-US" smtClean="0"/>
              <a:t>29</a:t>
            </a:fld>
            <a:endParaRPr lang="zh-CN" altLang="en-US"/>
          </a:p>
        </p:txBody>
      </p:sp>
    </p:spTree>
    <p:extLst>
      <p:ext uri="{BB962C8B-B14F-4D97-AF65-F5344CB8AC3E}">
        <p14:creationId xmlns:p14="http://schemas.microsoft.com/office/powerpoint/2010/main" val="970659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en-US" altLang="zh-CN"/>
          </a:p>
        </p:txBody>
      </p:sp>
      <p:sp>
        <p:nvSpPr>
          <p:cNvPr id="4" name="灯片编号占位符 3"/>
          <p:cNvSpPr>
            <a:spLocks noGrp="1"/>
          </p:cNvSpPr>
          <p:nvPr>
            <p:ph type="sldNum" sz="quarter" idx="5"/>
            <p:custDataLst>
              <p:tags r:id="rId3"/>
            </p:custDataLst>
          </p:nvPr>
        </p:nvSpPr>
        <p:spPr/>
        <p:txBody>
          <a:bodyPr/>
          <a:lstStyle/>
          <a:p>
            <a:fld id="{F9E1B693-632D-4080-9CF6-EA28B66DC801}" type="slidenum">
              <a:rPr lang="zh-CN" altLang="en-US" smtClean="0"/>
              <a:t>30</a:t>
            </a:fld>
            <a:endParaRPr lang="zh-CN" altLang="en-US"/>
          </a:p>
        </p:txBody>
      </p:sp>
    </p:spTree>
    <p:extLst>
      <p:ext uri="{BB962C8B-B14F-4D97-AF65-F5344CB8AC3E}">
        <p14:creationId xmlns:p14="http://schemas.microsoft.com/office/powerpoint/2010/main" val="332155096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5.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4.png"/><Relationship Id="rId5" Type="http://schemas.openxmlformats.org/officeDocument/2006/relationships/tags" Target="../tags/tag12.xml"/><Relationship Id="rId10" Type="http://schemas.openxmlformats.org/officeDocument/2006/relationships/image" Target="../media/image3.png"/><Relationship Id="rId4" Type="http://schemas.openxmlformats.org/officeDocument/2006/relationships/tags" Target="../tags/tag11.xml"/><Relationship Id="rId9"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hyperlink" Target="http://39.104.72.189/" TargetMode="External"/><Relationship Id="rId1" Type="http://schemas.openxmlformats.org/officeDocument/2006/relationships/slideMaster" Target="../slideMasters/slideMaster1.xml"/><Relationship Id="rId4" Type="http://schemas.openxmlformats.org/officeDocument/2006/relationships/slide" Target="../slides/slide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bg>
      <p:bgPr>
        <a:solidFill>
          <a:schemeClr val="bg2"/>
        </a:solidFill>
        <a:effectLst/>
      </p:bgPr>
    </p:bg>
    <p:spTree>
      <p:nvGrpSpPr>
        <p:cNvPr id="1" name=""/>
        <p:cNvGrpSpPr/>
        <p:nvPr/>
      </p:nvGrpSpPr>
      <p:grpSpPr>
        <a:xfrm>
          <a:off x="0" y="0"/>
          <a:ext cx="0" cy="0"/>
          <a:chOff x="0" y="0"/>
          <a:chExt cx="0" cy="0"/>
        </a:xfrm>
      </p:grpSpPr>
      <p:grpSp>
        <p:nvGrpSpPr>
          <p:cNvPr id="7" name="组合 6"/>
          <p:cNvGrpSpPr/>
          <p:nvPr>
            <p:custDataLst>
              <p:tags r:id="rId1"/>
            </p:custDataLst>
          </p:nvPr>
        </p:nvGrpSpPr>
        <p:grpSpPr>
          <a:xfrm>
            <a:off x="-507440" y="-1"/>
            <a:ext cx="12708965" cy="7040880"/>
            <a:chOff x="-507440" y="-1"/>
            <a:chExt cx="12708965" cy="7040880"/>
          </a:xfrm>
        </p:grpSpPr>
        <p:pic>
          <p:nvPicPr>
            <p:cNvPr id="8" name="图片 7"/>
            <p:cNvPicPr>
              <a:picLocks noChangeAspect="1"/>
            </p:cNvPicPr>
            <p:nvPr userDrawn="1">
              <p:custDataLst>
                <p:tags r:id="rId6"/>
              </p:custDataLst>
            </p:nvPr>
          </p:nvPicPr>
          <p:blipFill>
            <a:blip r:embed="rId10"/>
            <a:stretch>
              <a:fillRect/>
            </a:stretch>
          </p:blipFill>
          <p:spPr>
            <a:xfrm>
              <a:off x="9525" y="0"/>
              <a:ext cx="12192000" cy="6858000"/>
            </a:xfrm>
            <a:prstGeom prst="rect">
              <a:avLst/>
            </a:prstGeom>
          </p:spPr>
        </p:pic>
        <p:pic>
          <p:nvPicPr>
            <p:cNvPr id="9" name="图片 8"/>
            <p:cNvPicPr>
              <a:picLocks noChangeAspect="1"/>
            </p:cNvPicPr>
            <p:nvPr userDrawn="1">
              <p:custDataLst>
                <p:tags r:id="rId7"/>
              </p:custDataLst>
            </p:nvPr>
          </p:nvPicPr>
          <p:blipFill>
            <a:blip r:embed="rId11"/>
            <a:stretch>
              <a:fillRect/>
            </a:stretch>
          </p:blipFill>
          <p:spPr>
            <a:xfrm>
              <a:off x="-507440" y="-1"/>
              <a:ext cx="3971810" cy="6858001"/>
            </a:xfrm>
            <a:prstGeom prst="rect">
              <a:avLst/>
            </a:prstGeom>
          </p:spPr>
        </p:pic>
        <p:pic>
          <p:nvPicPr>
            <p:cNvPr id="10" name="图片 9"/>
            <p:cNvPicPr>
              <a:picLocks noChangeAspect="1"/>
            </p:cNvPicPr>
            <p:nvPr userDrawn="1">
              <p:custDataLst>
                <p:tags r:id="rId8"/>
              </p:custDataLst>
            </p:nvPr>
          </p:nvPicPr>
          <p:blipFill>
            <a:blip r:embed="rId12"/>
            <a:stretch>
              <a:fillRect/>
            </a:stretch>
          </p:blipFill>
          <p:spPr>
            <a:xfrm>
              <a:off x="8477885" y="182879"/>
              <a:ext cx="3669468" cy="6858000"/>
            </a:xfrm>
            <a:prstGeom prst="rect">
              <a:avLst/>
            </a:prstGeom>
          </p:spPr>
        </p:pic>
      </p:grpSp>
      <p:sp>
        <p:nvSpPr>
          <p:cNvPr id="16" name="日期占位符 15"/>
          <p:cNvSpPr>
            <a:spLocks noGrp="1"/>
          </p:cNvSpPr>
          <p:nvPr>
            <p:ph type="dt" sz="half" idx="10"/>
            <p:custDataLst>
              <p:tags r:id="rId2"/>
            </p:custDataLst>
          </p:nvPr>
        </p:nvSpPr>
        <p:spPr/>
        <p:txBody>
          <a:bodyPr/>
          <a:lstStyle/>
          <a:p>
            <a:fld id="{760FBDFE-C587-4B4C-A407-44438C67B59E}" type="datetimeFigureOut">
              <a:rPr lang="zh-CN" altLang="en-US" smtClean="0"/>
              <a:t>2023/7/19</a:t>
            </a:fld>
            <a:endParaRPr lang="zh-CN" altLang="en-US"/>
          </a:p>
        </p:txBody>
      </p:sp>
      <p:sp>
        <p:nvSpPr>
          <p:cNvPr id="17" name="页脚占位符 16"/>
          <p:cNvSpPr>
            <a:spLocks noGrp="1"/>
          </p:cNvSpPr>
          <p:nvPr>
            <p:ph type="ftr" sz="quarter" idx="11"/>
            <p:custDataLst>
              <p:tags r:id="rId3"/>
            </p:custDataLst>
          </p:nvPr>
        </p:nvSpPr>
        <p:spPr/>
        <p:txBody>
          <a:bodyPr/>
          <a:lstStyle/>
          <a:p>
            <a:endParaRPr lang="zh-CN" altLang="en-US"/>
          </a:p>
        </p:txBody>
      </p:sp>
      <p:sp>
        <p:nvSpPr>
          <p:cNvPr id="18" name="灯片编号占位符 17"/>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ctrTitle" hasCustomPrompt="1"/>
            <p:custDataLst>
              <p:tags r:id="rId5"/>
            </p:custDataLst>
          </p:nvPr>
        </p:nvSpPr>
        <p:spPr>
          <a:xfrm>
            <a:off x="2019935" y="2827655"/>
            <a:ext cx="8171815" cy="1202690"/>
          </a:xfrm>
        </p:spPr>
        <p:txBody>
          <a:bodyPr lIns="90000" tIns="46800" rIns="90000" bIns="0" anchor="b" anchorCtr="0">
            <a:noAutofit/>
          </a:bodyPr>
          <a:lstStyle>
            <a:lvl1pPr algn="ctr">
              <a:defRPr sz="7200" spc="600" baseline="0">
                <a:solidFill>
                  <a:schemeClr val="accent1"/>
                </a:solidFill>
                <a:ea typeface="汉仪乐喵体W" panose="00020600040101010101" pitchFamily="18" charset="-122"/>
              </a:defRPr>
            </a:lvl1pPr>
          </a:lstStyle>
          <a:p>
            <a:r>
              <a:rPr lang="zh-CN" altLang="en-US"/>
              <a:t>单击此处编辑标题</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文本框 5"/>
          <p:cNvSpPr txBox="1"/>
          <p:nvPr/>
        </p:nvSpPr>
        <p:spPr>
          <a:xfrm>
            <a:off x="0" y="0"/>
            <a:ext cx="12192635" cy="649605"/>
          </a:xfrm>
          <a:prstGeom prst="rect">
            <a:avLst/>
          </a:prstGeom>
          <a:solidFill>
            <a:schemeClr val="accent1"/>
          </a:solidFill>
        </p:spPr>
        <p:txBody>
          <a:bodyPr wrap="square" rtlCol="0">
            <a:noAutofit/>
          </a:bodyPr>
          <a:lstStyle/>
          <a:p>
            <a:endParaRPr lang="zh-CN" altLang="en-US" sz="4000" b="1">
              <a:solidFill>
                <a:schemeClr val="bg1"/>
              </a:solidFill>
              <a:latin typeface="宋体" panose="02010600030101010101" pitchFamily="2" charset="-122"/>
              <a:ea typeface="宋体" panose="02010600030101010101" pitchFamily="2" charset="-122"/>
            </a:endParaRPr>
          </a:p>
        </p:txBody>
      </p:sp>
      <p:sp>
        <p:nvSpPr>
          <p:cNvPr id="7" name="文本框 6"/>
          <p:cNvSpPr txBox="1"/>
          <p:nvPr>
            <p:custDataLst>
              <p:tags r:id="rId1"/>
            </p:custDataLst>
          </p:nvPr>
        </p:nvSpPr>
        <p:spPr>
          <a:xfrm>
            <a:off x="-635" y="6626225"/>
            <a:ext cx="12192635" cy="231775"/>
          </a:xfrm>
          <a:prstGeom prst="rect">
            <a:avLst/>
          </a:prstGeom>
          <a:solidFill>
            <a:schemeClr val="accent1"/>
          </a:solidFill>
        </p:spPr>
        <p:txBody>
          <a:bodyPr wrap="square" rtlCol="0">
            <a:noAutofit/>
          </a:bodyPr>
          <a:lstStyle/>
          <a:p>
            <a:endParaRPr lang="zh-CN" altLang="en-US" sz="4000" b="1">
              <a:solidFill>
                <a:schemeClr val="bg1"/>
              </a:solidFill>
              <a:latin typeface="宋体" panose="02010600030101010101" pitchFamily="2" charset="-122"/>
              <a:ea typeface="宋体" panose="02010600030101010101" pitchFamily="2" charset="-122"/>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14658"/>
      </p:ext>
    </p:extLst>
  </p:cSld>
  <p:clrMapOvr>
    <a:masterClrMapping/>
  </p:clrMapOvr>
  <mc:AlternateContent xmlns:mc="http://schemas.openxmlformats.org/markup-compatibility/2006" xmlns:p14="http://schemas.microsoft.com/office/powerpoint/2010/main">
    <mc:Choice Requires="p14">
      <p:transition spd="slow" p14:dur="15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22612" y="1273445"/>
            <a:ext cx="10531188" cy="2323253"/>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内容占位符 3"/>
          <p:cNvSpPr>
            <a:spLocks noGrp="1"/>
          </p:cNvSpPr>
          <p:nvPr>
            <p:ph sz="half" idx="2"/>
          </p:nvPr>
        </p:nvSpPr>
        <p:spPr>
          <a:xfrm>
            <a:off x="838200" y="3894667"/>
            <a:ext cx="10531188" cy="2323253"/>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8" name="标题 7"/>
          <p:cNvSpPr>
            <a:spLocks noGrp="1"/>
          </p:cNvSpPr>
          <p:nvPr>
            <p:ph type="title"/>
          </p:nvPr>
        </p:nvSpPr>
        <p:spPr/>
        <p:txBody>
          <a:bodyPr/>
          <a:lstStyle/>
          <a:p>
            <a:pPr fontAlgn="auto"/>
            <a:r>
              <a:rPr lang="zh-CN" altLang="en-US" strike="noStrike" noProof="1"/>
              <a:t>单击此处编辑母版标题样式</a:t>
            </a:r>
          </a:p>
        </p:txBody>
      </p:sp>
      <p:sp>
        <p:nvSpPr>
          <p:cNvPr id="2" name="日期占位符 1"/>
          <p:cNvSpPr>
            <a:spLocks noGrp="1"/>
          </p:cNvSpPr>
          <p:nvPr>
            <p:ph type="dt" sz="half" idx="10"/>
          </p:nvPr>
        </p:nvSpPr>
        <p:spPr/>
        <p:txBody>
          <a:bodyPr/>
          <a:lstStyle/>
          <a:p>
            <a:pPr fontAlgn="base"/>
            <a:fld id="{C0969DF5-CE6F-460D-85D3-AC9F3B21A050}" type="datetimeFigureOut">
              <a:rPr lang="zh-CN" altLang="en-US" strike="noStrike" noProof="1" smtClean="0">
                <a:latin typeface="Arial" panose="020B0604020202020204" pitchFamily="34" charset="0"/>
                <a:ea typeface="宋体" panose="02010600030101010101" pitchFamily="2" charset="-122"/>
                <a:cs typeface="+mn-cs"/>
              </a:rPr>
              <a:t>2023/7/19</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F7F28AF-5BE0-4465-9148-1AC3FCF059DB}"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extLst>
      <p:ext uri="{BB962C8B-B14F-4D97-AF65-F5344CB8AC3E}">
        <p14:creationId xmlns:p14="http://schemas.microsoft.com/office/powerpoint/2010/main" val="95196009"/>
      </p:ext>
    </p:extLst>
  </p:cSld>
  <p:clrMapOvr>
    <a:masterClrMapping/>
  </p:clrMapOvr>
  <mc:AlternateContent xmlns:mc="http://schemas.openxmlformats.org/markup-compatibility/2006" xmlns:p14="http://schemas.microsoft.com/office/powerpoint/2010/main">
    <mc:Choice Requires="p14">
      <p:transition>
        <p:wedg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p:wedg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动作按钮: 后退或前一项 10">
            <a:hlinkClick r:id="" action="ppaction://hlinkshowjump?jump=previousslide" highlightClick="1"/>
            <a:extLst>
              <a:ext uri="{FF2B5EF4-FFF2-40B4-BE49-F238E27FC236}">
                <a16:creationId xmlns:a16="http://schemas.microsoft.com/office/drawing/2014/main" id="{629EE509-880B-56C8-A618-A5CFA670BFF5}"/>
              </a:ext>
            </a:extLst>
          </p:cNvPr>
          <p:cNvSpPr/>
          <p:nvPr userDrawn="1"/>
        </p:nvSpPr>
        <p:spPr>
          <a:xfrm>
            <a:off x="11042650" y="6513513"/>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动作按钮: 前进或下一项 11">
            <a:hlinkClick r:id="" action="ppaction://hlinkshowjump?jump=nextslide" highlightClick="1"/>
            <a:extLst>
              <a:ext uri="{FF2B5EF4-FFF2-40B4-BE49-F238E27FC236}">
                <a16:creationId xmlns:a16="http://schemas.microsoft.com/office/drawing/2014/main" id="{06A26499-019D-9B82-D277-DB0C462D99FE}"/>
              </a:ext>
            </a:extLst>
          </p:cNvPr>
          <p:cNvSpPr/>
          <p:nvPr userDrawn="1"/>
        </p:nvSpPr>
        <p:spPr>
          <a:xfrm>
            <a:off x="11406188" y="6526213"/>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动作按钮: 结束 12">
            <a:hlinkClick r:id="" action="ppaction://hlinkshowjump?jump=endshow" highlightClick="1"/>
            <a:extLst>
              <a:ext uri="{FF2B5EF4-FFF2-40B4-BE49-F238E27FC236}">
                <a16:creationId xmlns:a16="http://schemas.microsoft.com/office/drawing/2014/main" id="{BDB8868A-9C94-7CDF-6E06-42D0291EE611}"/>
              </a:ext>
            </a:extLst>
          </p:cNvPr>
          <p:cNvSpPr/>
          <p:nvPr userDrawn="1"/>
        </p:nvSpPr>
        <p:spPr>
          <a:xfrm>
            <a:off x="11760200" y="6515100"/>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7" name="直接连接符 13">
            <a:extLst>
              <a:ext uri="{FF2B5EF4-FFF2-40B4-BE49-F238E27FC236}">
                <a16:creationId xmlns:a16="http://schemas.microsoft.com/office/drawing/2014/main" id="{AE75A84C-E237-35FB-AA49-05D3EF8A0BB5}"/>
              </a:ext>
            </a:extLst>
          </p:cNvPr>
          <p:cNvCxnSpPr/>
          <p:nvPr userDrawn="1"/>
        </p:nvCxnSpPr>
        <p:spPr>
          <a:xfrm>
            <a:off x="241300" y="406400"/>
            <a:ext cx="11701463"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8" name="文本框 10">
            <a:hlinkClick r:id="rId2"/>
            <a:extLst>
              <a:ext uri="{FF2B5EF4-FFF2-40B4-BE49-F238E27FC236}">
                <a16:creationId xmlns:a16="http://schemas.microsoft.com/office/drawing/2014/main" id="{709A2357-1D8A-4ECD-20FA-5201451024F9}"/>
              </a:ext>
            </a:extLst>
          </p:cNvPr>
          <p:cNvSpPr txBox="1">
            <a:spLocks noChangeArrowheads="1"/>
          </p:cNvSpPr>
          <p:nvPr userDrawn="1"/>
        </p:nvSpPr>
        <p:spPr bwMode="auto">
          <a:xfrm>
            <a:off x="10668000" y="98425"/>
            <a:ext cx="1414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200" b="1">
                <a:solidFill>
                  <a:srgbClr val="00B050"/>
                </a:solidFill>
              </a:rPr>
              <a:t>@《</a:t>
            </a:r>
            <a:r>
              <a:rPr lang="zh-CN" altLang="en-US" sz="1200" b="1">
                <a:solidFill>
                  <a:srgbClr val="00B050"/>
                </a:solidFill>
              </a:rPr>
              <a:t>创新设计</a:t>
            </a:r>
            <a:r>
              <a:rPr lang="en-US" altLang="zh-CN" sz="1200" b="1">
                <a:solidFill>
                  <a:srgbClr val="00B050"/>
                </a:solidFill>
              </a:rPr>
              <a:t>》</a:t>
            </a:r>
            <a:endParaRPr lang="zh-CN" altLang="en-US" sz="1200" b="1">
              <a:solidFill>
                <a:srgbClr val="00B050"/>
              </a:solidFill>
            </a:endParaRPr>
          </a:p>
        </p:txBody>
      </p:sp>
      <p:sp>
        <p:nvSpPr>
          <p:cNvPr id="9" name="燕尾形 8">
            <a:hlinkClick r:id="rId3" action="ppaction://hlinksldjump"/>
            <a:extLst>
              <a:ext uri="{FF2B5EF4-FFF2-40B4-BE49-F238E27FC236}">
                <a16:creationId xmlns:a16="http://schemas.microsoft.com/office/drawing/2014/main" id="{2BF8FBCC-5E65-ABE9-5DA1-452961818C7C}"/>
              </a:ext>
            </a:extLst>
          </p:cNvPr>
          <p:cNvSpPr/>
          <p:nvPr userDrawn="1"/>
        </p:nvSpPr>
        <p:spPr>
          <a:xfrm>
            <a:off x="7802563" y="6496050"/>
            <a:ext cx="1366837" cy="315913"/>
          </a:xfrm>
          <a:prstGeom prst="chevron">
            <a:avLst/>
          </a:prstGeom>
          <a:solidFill>
            <a:schemeClr val="accent6"/>
          </a:solidFill>
          <a:ln>
            <a:noFill/>
          </a:ln>
        </p:spPr>
        <p:txBody>
          <a:bodyPr anchor="ctr"/>
          <a:lstStyle>
            <a:lvl1pPr defTabSz="685800" eaLnBrk="0" hangingPunct="0">
              <a:defRPr>
                <a:solidFill>
                  <a:schemeClr val="tx1"/>
                </a:solidFill>
                <a:latin typeface="Calibri" panose="020F0502020204030204" pitchFamily="34" charset="0"/>
                <a:ea typeface="宋体" panose="02010600030101010101" pitchFamily="2" charset="-122"/>
              </a:defRPr>
            </a:lvl1pPr>
            <a:lvl2pPr marL="742950" indent="-285750" defTabSz="685800" eaLnBrk="0" hangingPunct="0">
              <a:defRPr>
                <a:solidFill>
                  <a:schemeClr val="tx1"/>
                </a:solidFill>
                <a:latin typeface="Calibri" panose="020F0502020204030204" pitchFamily="34" charset="0"/>
                <a:ea typeface="宋体" panose="02010600030101010101" pitchFamily="2" charset="-122"/>
              </a:defRPr>
            </a:lvl2pPr>
            <a:lvl3pPr marL="1143000" indent="-228600" defTabSz="685800" eaLnBrk="0" hangingPunct="0">
              <a:defRPr>
                <a:solidFill>
                  <a:schemeClr val="tx1"/>
                </a:solidFill>
                <a:latin typeface="Calibri" panose="020F0502020204030204" pitchFamily="34" charset="0"/>
                <a:ea typeface="宋体" panose="02010600030101010101" pitchFamily="2" charset="-122"/>
              </a:defRPr>
            </a:lvl3pPr>
            <a:lvl4pPr marL="1600200" indent="-228600" defTabSz="685800" eaLnBrk="0" hangingPunct="0">
              <a:defRPr>
                <a:solidFill>
                  <a:schemeClr val="tx1"/>
                </a:solidFill>
                <a:latin typeface="Calibri" panose="020F0502020204030204" pitchFamily="34" charset="0"/>
                <a:ea typeface="宋体" panose="02010600030101010101" pitchFamily="2" charset="-122"/>
              </a:defRPr>
            </a:lvl4pPr>
            <a:lvl5pPr marL="2057400" indent="-228600" defTabSz="685800" eaLnBrk="0" hangingPunct="0">
              <a:defRPr>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solidFill>
                  <a:srgbClr val="FFFFFF"/>
                </a:solidFill>
                <a:latin typeface="微软雅黑" panose="020B0503020204020204" pitchFamily="34" charset="-122"/>
                <a:ea typeface="微软雅黑" panose="020B0503020204020204" pitchFamily="34" charset="-122"/>
              </a:rPr>
              <a:t>课堂互动</a:t>
            </a:r>
          </a:p>
        </p:txBody>
      </p:sp>
      <p:sp>
        <p:nvSpPr>
          <p:cNvPr id="10" name="燕尾形 9">
            <a:hlinkClick r:id="rId4" action="ppaction://hlinksldjump"/>
            <a:extLst>
              <a:ext uri="{FF2B5EF4-FFF2-40B4-BE49-F238E27FC236}">
                <a16:creationId xmlns:a16="http://schemas.microsoft.com/office/drawing/2014/main" id="{FC523106-BACB-1E79-1A44-A7FBD1A0BC2E}"/>
              </a:ext>
            </a:extLst>
          </p:cNvPr>
          <p:cNvSpPr/>
          <p:nvPr userDrawn="1"/>
        </p:nvSpPr>
        <p:spPr>
          <a:xfrm>
            <a:off x="6162675" y="6505575"/>
            <a:ext cx="1368425" cy="315913"/>
          </a:xfrm>
          <a:prstGeom prst="chevron">
            <a:avLst/>
          </a:prstGeom>
          <a:solidFill>
            <a:schemeClr val="accent6"/>
          </a:solidFill>
          <a:ln>
            <a:noFill/>
          </a:ln>
        </p:spPr>
        <p:txBody>
          <a:bodyPr anchor="ctr"/>
          <a:lstStyle>
            <a:lvl1pPr defTabSz="685800" eaLnBrk="0" hangingPunct="0">
              <a:defRPr>
                <a:solidFill>
                  <a:schemeClr val="tx1"/>
                </a:solidFill>
                <a:latin typeface="Calibri" panose="020F0502020204030204" pitchFamily="34" charset="0"/>
                <a:ea typeface="宋体" panose="02010600030101010101" pitchFamily="2" charset="-122"/>
              </a:defRPr>
            </a:lvl1pPr>
            <a:lvl2pPr marL="742950" indent="-285750" defTabSz="685800" eaLnBrk="0" hangingPunct="0">
              <a:defRPr>
                <a:solidFill>
                  <a:schemeClr val="tx1"/>
                </a:solidFill>
                <a:latin typeface="Calibri" panose="020F0502020204030204" pitchFamily="34" charset="0"/>
                <a:ea typeface="宋体" panose="02010600030101010101" pitchFamily="2" charset="-122"/>
              </a:defRPr>
            </a:lvl2pPr>
            <a:lvl3pPr marL="1143000" indent="-228600" defTabSz="685800" eaLnBrk="0" hangingPunct="0">
              <a:defRPr>
                <a:solidFill>
                  <a:schemeClr val="tx1"/>
                </a:solidFill>
                <a:latin typeface="Calibri" panose="020F0502020204030204" pitchFamily="34" charset="0"/>
                <a:ea typeface="宋体" panose="02010600030101010101" pitchFamily="2" charset="-122"/>
              </a:defRPr>
            </a:lvl3pPr>
            <a:lvl4pPr marL="1600200" indent="-228600" defTabSz="685800" eaLnBrk="0" hangingPunct="0">
              <a:defRPr>
                <a:solidFill>
                  <a:schemeClr val="tx1"/>
                </a:solidFill>
                <a:latin typeface="Calibri" panose="020F0502020204030204" pitchFamily="34" charset="0"/>
                <a:ea typeface="宋体" panose="02010600030101010101" pitchFamily="2" charset="-122"/>
              </a:defRPr>
            </a:lvl4pPr>
            <a:lvl5pPr marL="2057400" indent="-228600" defTabSz="685800" eaLnBrk="0" hangingPunct="0">
              <a:defRPr>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solidFill>
                  <a:srgbClr val="FFFFFF"/>
                </a:solidFill>
                <a:latin typeface="微软雅黑" panose="020B0503020204020204" pitchFamily="34" charset="-122"/>
                <a:ea typeface="微软雅黑" panose="020B0503020204020204" pitchFamily="34" charset="-122"/>
              </a:rPr>
              <a:t>课前预习</a:t>
            </a:r>
          </a:p>
        </p:txBody>
      </p:sp>
      <p:sp>
        <p:nvSpPr>
          <p:cNvPr id="11" name="燕尾形 10">
            <a:hlinkClick r:id="" action="ppaction://noaction"/>
            <a:extLst>
              <a:ext uri="{FF2B5EF4-FFF2-40B4-BE49-F238E27FC236}">
                <a16:creationId xmlns:a16="http://schemas.microsoft.com/office/drawing/2014/main" id="{5F93F6BF-BC54-6F28-D956-F86FB7B622FE}"/>
              </a:ext>
            </a:extLst>
          </p:cNvPr>
          <p:cNvSpPr/>
          <p:nvPr userDrawn="1"/>
        </p:nvSpPr>
        <p:spPr>
          <a:xfrm>
            <a:off x="9378950" y="6505575"/>
            <a:ext cx="1368425" cy="315913"/>
          </a:xfrm>
          <a:prstGeom prst="chevron">
            <a:avLst/>
          </a:prstGeom>
          <a:solidFill>
            <a:schemeClr val="accent6"/>
          </a:solidFill>
          <a:ln>
            <a:noFill/>
          </a:ln>
        </p:spPr>
        <p:txBody>
          <a:bodyPr anchor="ctr"/>
          <a:lstStyle>
            <a:lvl1pPr defTabSz="685800" eaLnBrk="0" hangingPunct="0">
              <a:defRPr>
                <a:solidFill>
                  <a:schemeClr val="tx1"/>
                </a:solidFill>
                <a:latin typeface="Calibri" panose="020F0502020204030204" pitchFamily="34" charset="0"/>
                <a:ea typeface="宋体" panose="02010600030101010101" pitchFamily="2" charset="-122"/>
              </a:defRPr>
            </a:lvl1pPr>
            <a:lvl2pPr marL="742950" indent="-285750" defTabSz="685800" eaLnBrk="0" hangingPunct="0">
              <a:defRPr>
                <a:solidFill>
                  <a:schemeClr val="tx1"/>
                </a:solidFill>
                <a:latin typeface="Calibri" panose="020F0502020204030204" pitchFamily="34" charset="0"/>
                <a:ea typeface="宋体" panose="02010600030101010101" pitchFamily="2" charset="-122"/>
              </a:defRPr>
            </a:lvl2pPr>
            <a:lvl3pPr marL="1143000" indent="-228600" defTabSz="685800" eaLnBrk="0" hangingPunct="0">
              <a:defRPr>
                <a:solidFill>
                  <a:schemeClr val="tx1"/>
                </a:solidFill>
                <a:latin typeface="Calibri" panose="020F0502020204030204" pitchFamily="34" charset="0"/>
                <a:ea typeface="宋体" panose="02010600030101010101" pitchFamily="2" charset="-122"/>
              </a:defRPr>
            </a:lvl3pPr>
            <a:lvl4pPr marL="1600200" indent="-228600" defTabSz="685800" eaLnBrk="0" hangingPunct="0">
              <a:defRPr>
                <a:solidFill>
                  <a:schemeClr val="tx1"/>
                </a:solidFill>
                <a:latin typeface="Calibri" panose="020F0502020204030204" pitchFamily="34" charset="0"/>
                <a:ea typeface="宋体" panose="02010600030101010101" pitchFamily="2" charset="-122"/>
              </a:defRPr>
            </a:lvl4pPr>
            <a:lvl5pPr marL="2057400" indent="-228600" defTabSz="685800" eaLnBrk="0" hangingPunct="0">
              <a:defRPr>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solidFill>
                  <a:srgbClr val="FFFFFF"/>
                </a:solidFill>
                <a:latin typeface="微软雅黑" panose="020B0503020204020204" pitchFamily="34" charset="-122"/>
                <a:ea typeface="微软雅黑" panose="020B0503020204020204" pitchFamily="34" charset="-122"/>
              </a:rPr>
              <a:t>素养达成</a:t>
            </a:r>
          </a:p>
        </p:txBody>
      </p:sp>
      <p:sp>
        <p:nvSpPr>
          <p:cNvPr id="3" name="文本占位符 2"/>
          <p:cNvSpPr>
            <a:spLocks noGrp="1"/>
          </p:cNvSpPr>
          <p:nvPr>
            <p:ph type="body" idx="1"/>
          </p:nvPr>
        </p:nvSpPr>
        <p:spPr>
          <a:xfrm>
            <a:off x="241540" y="534838"/>
            <a:ext cx="11701077" cy="591199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984437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image" Target="file:///D:\qq&#25991;&#20214;\712321467\Image\C2C\Image2\%7b75232B38-A165-1FB7-499C-2E1C792CACB5%7d.pn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tags" Target="../tags/tag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8"/>
            </p:custDataLst>
          </p:nvPr>
        </p:nvSpPr>
        <p:spPr>
          <a:xfrm>
            <a:off x="669882" y="443230"/>
            <a:ext cx="10852237" cy="441964"/>
          </a:xfrm>
          <a:prstGeom prst="rect">
            <a:avLst/>
          </a:prstGeom>
        </p:spPr>
        <p:txBody>
          <a:bodyPr vert="horz" lIns="90170" tIns="46990" rIns="90170" bIns="46990" rtlCol="0" anchor="t" anchorCtr="0">
            <a:normAutofit/>
          </a:bodyPr>
          <a:lstStyle/>
          <a:p>
            <a:r>
              <a:rPr lang="zh-CN" altLang="en-US"/>
              <a:t>单击此处编辑母版标题样式</a:t>
            </a:r>
          </a:p>
        </p:txBody>
      </p:sp>
      <p:sp>
        <p:nvSpPr>
          <p:cNvPr id="3" name="文本占位符 2"/>
          <p:cNvSpPr>
            <a:spLocks noGrp="1"/>
          </p:cNvSpPr>
          <p:nvPr>
            <p:ph type="body" idx="1"/>
            <p:custDataLst>
              <p:tags r:id="rId9"/>
            </p:custDataLst>
          </p:nvPr>
        </p:nvSpPr>
        <p:spPr>
          <a:xfrm>
            <a:off x="669882" y="952508"/>
            <a:ext cx="10852237" cy="5388907"/>
          </a:xfrm>
          <a:prstGeom prst="rect">
            <a:avLst/>
          </a:prstGeom>
        </p:spPr>
        <p:txBody>
          <a:bodyPr vert="horz" lIns="90170" tIns="46990" rIns="90170" bIns="469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10"/>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D997B5FA-0921-464F-AAE1-844C04324D75}" type="datetimeFigureOut">
              <a:rPr lang="zh-CN" altLang="en-US" smtClean="0"/>
              <a:t>2023/7/19</a:t>
            </a:fld>
            <a:endParaRPr lang="zh-CN" altLang="en-US"/>
          </a:p>
        </p:txBody>
      </p:sp>
      <p:sp>
        <p:nvSpPr>
          <p:cNvPr id="5" name="页脚占位符 4"/>
          <p:cNvSpPr>
            <a:spLocks noGrp="1"/>
          </p:cNvSpPr>
          <p:nvPr>
            <p:ph type="ftr" sz="quarter" idx="3"/>
            <p:custDataLst>
              <p:tags r:id="rId11"/>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2"/>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
        <p:nvSpPr>
          <p:cNvPr id="7" name="KSO_TEMPLATE" hidden="1"/>
          <p:cNvSpPr/>
          <p:nvPr>
            <p:custDataLst>
              <p:tags r:id="rId13"/>
            </p:custDataLst>
          </p:nvPr>
        </p:nvSpPr>
        <p:spPr>
          <a:xfrm flipH="1">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1073743875" descr="学科网 zxxk.com"/>
          <p:cNvPicPr>
            <a:picLocks noChangeAspect="1"/>
          </p:cNvPicPr>
          <p:nvPr/>
        </p:nvPicPr>
        <p:blipFill>
          <a:blip r:embed="rId15" r:link="rId16"/>
          <a:stretch>
            <a:fillRect/>
          </a:stretch>
        </p:blipFill>
        <p:spPr>
          <a:xfrm>
            <a:off x="838200" y="365125"/>
            <a:ext cx="9525" cy="9525"/>
          </a:xfrm>
          <a:prstGeom prst="rect">
            <a:avLst/>
          </a:prstGeom>
          <a:noFill/>
          <a:ln>
            <a:noFill/>
            <a:miter lim="8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 id="2147483657" r:id="rId6"/>
  </p:sldLayoutIdLst>
  <p:transition/>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a:cs typeface="+mj-cs"/>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a:cs typeface="+mn-cs"/>
        </a:defRPr>
      </a:lvl1pPr>
      <a:lvl2pPr marL="685800"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a:cs typeface="+mn-cs"/>
        </a:defRPr>
      </a:lvl2pPr>
      <a:lvl3pPr marL="11430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a:cs typeface="+mn-cs"/>
        </a:defRPr>
      </a:lvl3pPr>
      <a:lvl4pPr marL="16002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a:cs typeface="+mn-cs"/>
        </a:defRPr>
      </a:lvl4pPr>
      <a:lvl5pPr marL="20574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package" Target="../embeddings/Microsoft_Word_Document.docx"/><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package" Target="../embeddings/Microsoft_Word_Document1.docx"/><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package" Target="../embeddings/Microsoft_Word_Document2.docx"/><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3" Type="http://schemas.openxmlformats.org/officeDocument/2006/relationships/tags" Target="../tags/tag38.xml"/><Relationship Id="rId18" Type="http://schemas.openxmlformats.org/officeDocument/2006/relationships/tags" Target="../tags/tag43.xml"/><Relationship Id="rId26" Type="http://schemas.openxmlformats.org/officeDocument/2006/relationships/oleObject" Target="../embeddings/oleObject6.bin"/><Relationship Id="rId3" Type="http://schemas.openxmlformats.org/officeDocument/2006/relationships/tags" Target="../tags/tag28.xml"/><Relationship Id="rId21" Type="http://schemas.openxmlformats.org/officeDocument/2006/relationships/slideLayout" Target="../slideLayouts/slideLayout2.xml"/><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tags" Target="../tags/tag42.xml"/><Relationship Id="rId25" Type="http://schemas.openxmlformats.org/officeDocument/2006/relationships/image" Target="../media/image20.wmf"/><Relationship Id="rId33" Type="http://schemas.openxmlformats.org/officeDocument/2006/relationships/image" Target="../media/image22.wmf"/><Relationship Id="rId2" Type="http://schemas.openxmlformats.org/officeDocument/2006/relationships/tags" Target="../tags/tag27.xml"/><Relationship Id="rId16" Type="http://schemas.openxmlformats.org/officeDocument/2006/relationships/tags" Target="../tags/tag41.xml"/><Relationship Id="rId20" Type="http://schemas.openxmlformats.org/officeDocument/2006/relationships/tags" Target="../tags/tag45.xml"/><Relationship Id="rId29" Type="http://schemas.openxmlformats.org/officeDocument/2006/relationships/oleObject" Target="../embeddings/oleObject8.bin"/><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24" Type="http://schemas.openxmlformats.org/officeDocument/2006/relationships/oleObject" Target="../embeddings/oleObject5.bin"/><Relationship Id="rId32" Type="http://schemas.openxmlformats.org/officeDocument/2006/relationships/oleObject" Target="../embeddings/oleObject11.bin"/><Relationship Id="rId5" Type="http://schemas.openxmlformats.org/officeDocument/2006/relationships/tags" Target="../tags/tag30.xml"/><Relationship Id="rId15" Type="http://schemas.openxmlformats.org/officeDocument/2006/relationships/tags" Target="../tags/tag40.xml"/><Relationship Id="rId23" Type="http://schemas.openxmlformats.org/officeDocument/2006/relationships/image" Target="../media/image19.wmf"/><Relationship Id="rId28" Type="http://schemas.openxmlformats.org/officeDocument/2006/relationships/oleObject" Target="../embeddings/oleObject7.bin"/><Relationship Id="rId10" Type="http://schemas.openxmlformats.org/officeDocument/2006/relationships/tags" Target="../tags/tag35.xml"/><Relationship Id="rId19" Type="http://schemas.openxmlformats.org/officeDocument/2006/relationships/tags" Target="../tags/tag44.xml"/><Relationship Id="rId31" Type="http://schemas.openxmlformats.org/officeDocument/2006/relationships/oleObject" Target="../embeddings/oleObject10.bin"/><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 Id="rId22" Type="http://schemas.openxmlformats.org/officeDocument/2006/relationships/oleObject" Target="../embeddings/oleObject4.bin"/><Relationship Id="rId27" Type="http://schemas.openxmlformats.org/officeDocument/2006/relationships/image" Target="../media/image21.wmf"/><Relationship Id="rId30" Type="http://schemas.openxmlformats.org/officeDocument/2006/relationships/oleObject" Target="../embeddings/oleObject9.bin"/><Relationship Id="rId8" Type="http://schemas.openxmlformats.org/officeDocument/2006/relationships/tags" Target="../tags/tag3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1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2.bin"/><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7.wmf"/><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oleObject" Target="../embeddings/oleObject2.bin"/><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6.wmf"/><Relationship Id="rId5" Type="http://schemas.openxmlformats.org/officeDocument/2006/relationships/tags" Target="../tags/tag21.xml"/><Relationship Id="rId15" Type="http://schemas.openxmlformats.org/officeDocument/2006/relationships/image" Target="../media/image8.wmf"/><Relationship Id="rId10" Type="http://schemas.openxmlformats.org/officeDocument/2006/relationships/oleObject" Target="../embeddings/oleObject1.bin"/><Relationship Id="rId4" Type="http://schemas.openxmlformats.org/officeDocument/2006/relationships/tags" Target="../tags/tag20.xml"/><Relationship Id="rId9" Type="http://schemas.openxmlformats.org/officeDocument/2006/relationships/slideLayout" Target="../slideLayouts/slideLayout2.xml"/><Relationship Id="rId14" Type="http://schemas.openxmlformats.org/officeDocument/2006/relationships/oleObject" Target="../embeddings/oleObject3.bin"/></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0.xml"/><Relationship Id="rId7" Type="http://schemas.openxmlformats.org/officeDocument/2006/relationships/tags" Target="../tags/tag54.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image" Target="../media/image26.wmf"/><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oleObject" Target="../embeddings/oleObject14.bin"/><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image" Target="../media/image25.wmf"/><Relationship Id="rId5" Type="http://schemas.openxmlformats.org/officeDocument/2006/relationships/tags" Target="../tags/tag59.xml"/><Relationship Id="rId10" Type="http://schemas.openxmlformats.org/officeDocument/2006/relationships/oleObject" Target="../embeddings/oleObject13.bin"/><Relationship Id="rId4" Type="http://schemas.openxmlformats.org/officeDocument/2006/relationships/tags" Target="../tags/tag58.xml"/><Relationship Id="rId9"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tags" Target="../tags/tag66.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5" Type="http://schemas.openxmlformats.org/officeDocument/2006/relationships/slideLayout" Target="../slideLayouts/slideLayout2.xml"/><Relationship Id="rId4" Type="http://schemas.openxmlformats.org/officeDocument/2006/relationships/tags" Target="../tags/tag71.xml"/></Relationships>
</file>

<file path=ppt/slides/_rels/slide25.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5" Type="http://schemas.openxmlformats.org/officeDocument/2006/relationships/slideLayout" Target="../slideLayouts/slideLayout2.xml"/><Relationship Id="rId4" Type="http://schemas.openxmlformats.org/officeDocument/2006/relationships/tags" Target="../tags/tag75.xml"/></Relationships>
</file>

<file path=ppt/slides/_rels/slide26.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tags" Target="../tags/tag86.xml"/><Relationship Id="rId3" Type="http://schemas.openxmlformats.org/officeDocument/2006/relationships/tags" Target="../tags/tag81.xml"/><Relationship Id="rId7" Type="http://schemas.openxmlformats.org/officeDocument/2006/relationships/tags" Target="../tags/tag85.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5" Type="http://schemas.openxmlformats.org/officeDocument/2006/relationships/tags" Target="../tags/tag83.xml"/><Relationship Id="rId10" Type="http://schemas.openxmlformats.org/officeDocument/2006/relationships/notesSlide" Target="../notesSlides/notesSlide1.xml"/><Relationship Id="rId4" Type="http://schemas.openxmlformats.org/officeDocument/2006/relationships/tags" Target="../tags/tag82.xml"/><Relationship Id="rId9"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tags" Target="../tags/tag98.xml"/><Relationship Id="rId7" Type="http://schemas.openxmlformats.org/officeDocument/2006/relationships/notesSlide" Target="../notesSlides/notesSlide3.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Layout" Target="../slideLayouts/slideLayout2.xml"/><Relationship Id="rId5" Type="http://schemas.openxmlformats.org/officeDocument/2006/relationships/tags" Target="../tags/tag100.xml"/><Relationship Id="rId4" Type="http://schemas.openxmlformats.org/officeDocument/2006/relationships/tags" Target="../tags/tag99.xml"/></Relationships>
</file>

<file path=ppt/slides/_rels/slide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774065" y="2832735"/>
            <a:ext cx="10000615" cy="1191895"/>
          </a:xfrm>
        </p:spPr>
        <p:txBody>
          <a:bodyPr/>
          <a:lstStyle/>
          <a:p>
            <a:r>
              <a:rPr lang="en-US" altLang="zh-CN">
                <a:latin typeface="宋体" panose="02010600030101010101" pitchFamily="2" charset="-122"/>
                <a:ea typeface="宋体" panose="02010600030101010101" pitchFamily="2" charset="-122"/>
                <a:cs typeface="宋体" panose="02010600030101010101" pitchFamily="2" charset="-122"/>
              </a:rPr>
              <a:t>1.4.2</a:t>
            </a:r>
            <a:r>
              <a:rPr lang="zh-CN" altLang="en-US">
                <a:latin typeface="宋体" panose="02010600030101010101" pitchFamily="2" charset="-122"/>
                <a:ea typeface="宋体" panose="02010600030101010101" pitchFamily="2" charset="-122"/>
                <a:cs typeface="宋体" panose="02010600030101010101" pitchFamily="2" charset="-122"/>
              </a:rPr>
              <a:t>充要条件</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6218555"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例题巩固</a:t>
            </a:r>
          </a:p>
        </p:txBody>
      </p:sp>
      <p:sp>
        <p:nvSpPr>
          <p:cNvPr id="9" name="文本框 8">
            <a:extLst>
              <a:ext uri="{FF2B5EF4-FFF2-40B4-BE49-F238E27FC236}">
                <a16:creationId xmlns:a16="http://schemas.microsoft.com/office/drawing/2014/main" id="{78056C9F-BFF9-CB6D-4E3A-AF22FAB96C6D}"/>
              </a:ext>
            </a:extLst>
          </p:cNvPr>
          <p:cNvSpPr txBox="1"/>
          <p:nvPr/>
        </p:nvSpPr>
        <p:spPr>
          <a:xfrm>
            <a:off x="661035" y="808355"/>
            <a:ext cx="10612755" cy="1198880"/>
          </a:xfrm>
          <a:prstGeom prst="rect">
            <a:avLst/>
          </a:prstGeom>
          <a:noFill/>
        </p:spPr>
        <p:txBody>
          <a:bodyPr wrap="square" rtlCol="0">
            <a:spAutoFit/>
          </a:bodyPr>
          <a:lstStyle/>
          <a:p>
            <a:pPr>
              <a:lnSpc>
                <a:spcPct val="150000"/>
              </a:lnSpc>
            </a:pPr>
            <a:r>
              <a:rPr lang="zh-CN" altLang="en-US" sz="2400" b="1">
                <a:solidFill>
                  <a:srgbClr val="FF0000"/>
                </a:solidFill>
                <a:latin typeface="宋体" panose="02010600030101010101" pitchFamily="2" charset="-122"/>
                <a:ea typeface="宋体" panose="02010600030101010101" pitchFamily="2" charset="-122"/>
              </a:rPr>
              <a:t>方法技巧：</a:t>
            </a:r>
          </a:p>
          <a:p>
            <a:pPr algn="ctr">
              <a:lnSpc>
                <a:spcPct val="150000"/>
              </a:lnSpc>
            </a:pPr>
            <a:r>
              <a:rPr lang="zh-CN" altLang="en-US" sz="2400" b="1">
                <a:solidFill>
                  <a:srgbClr val="FF0000"/>
                </a:solidFill>
                <a:latin typeface="宋体" panose="02010600030101010101" pitchFamily="2" charset="-122"/>
                <a:ea typeface="宋体" panose="02010600030101010101" pitchFamily="2" charset="-122"/>
              </a:rPr>
              <a:t>判断充分、必要条件的步骤</a:t>
            </a:r>
            <a:endParaRPr lang="zh-CN" sz="2400" b="1">
              <a:solidFill>
                <a:srgbClr val="FF0000"/>
              </a:solidFill>
              <a:latin typeface="宋体" panose="02010600030101010101" pitchFamily="2" charset="-122"/>
              <a:ea typeface="宋体" panose="02010600030101010101" pitchFamily="2" charset="-122"/>
              <a:sym typeface="+mn-ea"/>
            </a:endParaRPr>
          </a:p>
        </p:txBody>
      </p:sp>
      <p:grpSp>
        <p:nvGrpSpPr>
          <p:cNvPr id="10" name="组合 9">
            <a:extLst>
              <a:ext uri="{FF2B5EF4-FFF2-40B4-BE49-F238E27FC236}">
                <a16:creationId xmlns:a16="http://schemas.microsoft.com/office/drawing/2014/main" id="{60CC714D-ED91-5733-D4FF-9285230C94ED}"/>
              </a:ext>
            </a:extLst>
          </p:cNvPr>
          <p:cNvGrpSpPr/>
          <p:nvPr/>
        </p:nvGrpSpPr>
        <p:grpSpPr>
          <a:xfrm>
            <a:off x="770255" y="2433955"/>
            <a:ext cx="8866505" cy="2659380"/>
            <a:chOff x="1213" y="3833"/>
            <a:chExt cx="13963" cy="4188"/>
          </a:xfrm>
        </p:grpSpPr>
        <p:grpSp>
          <p:nvGrpSpPr>
            <p:cNvPr id="11" name="组合 10">
              <a:extLst>
                <a:ext uri="{FF2B5EF4-FFF2-40B4-BE49-F238E27FC236}">
                  <a16:creationId xmlns:a16="http://schemas.microsoft.com/office/drawing/2014/main" id="{76A040B0-C252-0C81-56B7-37A127735130}"/>
                </a:ext>
              </a:extLst>
            </p:cNvPr>
            <p:cNvGrpSpPr/>
            <p:nvPr/>
          </p:nvGrpSpPr>
          <p:grpSpPr>
            <a:xfrm>
              <a:off x="1213" y="3833"/>
              <a:ext cx="2818" cy="916"/>
              <a:chOff x="1213" y="3833"/>
              <a:chExt cx="2818" cy="916"/>
            </a:xfrm>
          </p:grpSpPr>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4F1F5E33-728C-EED0-BDD2-676F00DC5252}"/>
                      </a:ext>
                    </a:extLst>
                  </p:cNvPr>
                  <p:cNvSpPr txBox="1"/>
                  <p:nvPr/>
                </p:nvSpPr>
                <p:spPr>
                  <a:xfrm>
                    <a:off x="1486" y="3929"/>
                    <a:ext cx="2020" cy="725"/>
                  </a:xfrm>
                  <a:prstGeom prst="rect">
                    <a:avLst/>
                  </a:prstGeom>
                  <a:noFill/>
                </p:spPr>
                <p:txBody>
                  <a:bodyPr wrap="none" rtlCol="0">
                    <a:spAutoFit/>
                  </a:bodyPr>
                  <a:lstStyle/>
                  <a:p>
                    <a:r>
                      <a:rPr lang="zh-CN" altLang="en-US" sz="2400" b="1">
                        <a:latin typeface="宋体" panose="02010600030101010101" pitchFamily="2" charset="-122"/>
                        <a:ea typeface="宋体" panose="02010600030101010101" pitchFamily="2" charset="-122"/>
                        <a:cs typeface="宋体" panose="02010600030101010101" pitchFamily="2" charset="-122"/>
                      </a:rPr>
                      <a:t>认清</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𝑝</m:t>
                        </m:r>
                        <m:r>
                          <a:rPr lang="en-US" altLang="zh-CN" sz="2400" i="1">
                            <a:latin typeface="Cambria Math" panose="02040503050406030204" charset="0"/>
                            <a:ea typeface="MS Mincho" panose="02020609040205080304" charset="-128"/>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𝑞</m:t>
                        </m:r>
                      </m:oMath>
                    </a14:m>
                    <a:endParaRPr lang="en-US" altLang="zh-CN" sz="2400" i="1">
                      <a:latin typeface="宋体" panose="02010600030101010101" pitchFamily="2" charset="-122"/>
                      <a:ea typeface="宋体" panose="02010600030101010101" pitchFamily="2" charset="-122"/>
                      <a:cs typeface="宋体" panose="02010600030101010101" pitchFamily="2" charset="-122"/>
                    </a:endParaRPr>
                  </a:p>
                </p:txBody>
              </p:sp>
            </mc:Choice>
            <mc:Fallback xmlns="" xmlns:m="http://schemas.openxmlformats.org/officeDocument/2006/math" xmlns:w="http://schemas.openxmlformats.org/wordprocessingml/2006/main" xmlns:wp="http://schemas.openxmlformats.org/drawingml/2006/wordprocessingDrawing" xmlns:p14="http://schemas.microsoft.com/office/powerpoint/2010/main" xmlns:p15="http://schemas.microsoft.com/office/powerpoint/2012/main" xmlns:p159="http://schemas.microsoft.com/office/powerpoint/2015/09/main">
              <p:sp>
                <p:nvSpPr>
                  <p:cNvPr id="3" name="文本框 2"/>
                  <p:cNvSpPr txBox="1">
                    <a:spLocks noRot="1" noChangeAspect="1" noMove="1" noResize="1" noEditPoints="1" noAdjustHandles="1" noChangeArrowheads="1" noChangeShapeType="1" noTextEdit="1"/>
                  </p:cNvSpPr>
                  <p:nvPr/>
                </p:nvSpPr>
                <p:spPr>
                  <a:xfrm>
                    <a:off x="1486" y="3929"/>
                    <a:ext cx="2020" cy="725"/>
                  </a:xfrm>
                  <a:prstGeom prst="rect">
                    <a:avLst/>
                  </a:prstGeom>
                  <a:blipFill rotWithShape="1">
                    <a:blip r:embed="rId3"/>
                    <a:stretch>
                      <a:fillRect/>
                    </a:stretch>
                  </a:blipFill>
                </p:spPr>
                <p:txBody>
                  <a:bodyPr/>
                  <a:lstStyle/>
                  <a:p>
                    <a:r>
                      <a:rPr lang="zh-CN" altLang="en-US">
                        <a:noFill/>
                      </a:rPr>
                      <a:t> </a:t>
                    </a:r>
                  </a:p>
                </p:txBody>
              </p:sp>
            </mc:Fallback>
          </mc:AlternateContent>
          <p:sp>
            <p:nvSpPr>
              <p:cNvPr id="25" name="椭圆 24">
                <a:extLst>
                  <a:ext uri="{FF2B5EF4-FFF2-40B4-BE49-F238E27FC236}">
                    <a16:creationId xmlns:a16="http://schemas.microsoft.com/office/drawing/2014/main" id="{CF869ED6-8CDB-6C5D-3262-4ACCC334CDDA}"/>
                  </a:ext>
                </a:extLst>
              </p:cNvPr>
              <p:cNvSpPr/>
              <p:nvPr/>
            </p:nvSpPr>
            <p:spPr>
              <a:xfrm>
                <a:off x="1213" y="3833"/>
                <a:ext cx="2818" cy="916"/>
              </a:xfrm>
              <a:prstGeom prst="ellipse">
                <a:avLst/>
              </a:prstGeom>
              <a:noFill/>
              <a:ln w="28575">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EF1CFCCC-2154-EA18-FD2A-CE095D9739DB}"/>
                </a:ext>
              </a:extLst>
            </p:cNvPr>
            <p:cNvGrpSpPr/>
            <p:nvPr/>
          </p:nvGrpSpPr>
          <p:grpSpPr>
            <a:xfrm>
              <a:off x="1213" y="5421"/>
              <a:ext cx="2818" cy="916"/>
              <a:chOff x="1213" y="3833"/>
              <a:chExt cx="2818" cy="916"/>
            </a:xfrm>
          </p:grpSpPr>
          <p:sp>
            <p:nvSpPr>
              <p:cNvPr id="22" name="文本框 21">
                <a:extLst>
                  <a:ext uri="{FF2B5EF4-FFF2-40B4-BE49-F238E27FC236}">
                    <a16:creationId xmlns:a16="http://schemas.microsoft.com/office/drawing/2014/main" id="{8BF40976-00F2-48E0-F57E-E07F90E1A1DC}"/>
                  </a:ext>
                </a:extLst>
              </p:cNvPr>
              <p:cNvSpPr txBox="1"/>
              <p:nvPr/>
            </p:nvSpPr>
            <p:spPr>
              <a:xfrm>
                <a:off x="1612" y="3929"/>
                <a:ext cx="1734" cy="725"/>
              </a:xfrm>
              <a:prstGeom prst="rect">
                <a:avLst/>
              </a:prstGeom>
              <a:noFill/>
            </p:spPr>
            <p:txBody>
              <a:bodyPr wrap="none" rtlCol="0">
                <a:spAutoFit/>
              </a:bodyPr>
              <a:lstStyle/>
              <a:p>
                <a:r>
                  <a:rPr lang="zh-CN" sz="2400" b="1">
                    <a:latin typeface="宋体" panose="02010600030101010101" pitchFamily="2" charset="-122"/>
                    <a:ea typeface="宋体" panose="02010600030101010101" pitchFamily="2" charset="-122"/>
                    <a:cs typeface="宋体" panose="02010600030101010101" pitchFamily="2" charset="-122"/>
                  </a:rPr>
                  <a:t>找推式</a:t>
                </a:r>
                <a:endParaRPr lang="zh-CN" sz="2400" i="1">
                  <a:latin typeface="宋体" panose="02010600030101010101" pitchFamily="2" charset="-122"/>
                  <a:ea typeface="宋体" panose="02010600030101010101" pitchFamily="2" charset="-122"/>
                  <a:cs typeface="宋体" panose="02010600030101010101" pitchFamily="2" charset="-122"/>
                </a:endParaRPr>
              </a:p>
            </p:txBody>
          </p:sp>
          <p:sp>
            <p:nvSpPr>
              <p:cNvPr id="23" name="椭圆 22">
                <a:extLst>
                  <a:ext uri="{FF2B5EF4-FFF2-40B4-BE49-F238E27FC236}">
                    <a16:creationId xmlns:a16="http://schemas.microsoft.com/office/drawing/2014/main" id="{C080B2F5-57FE-2120-7A77-5B215ACDBED8}"/>
                  </a:ext>
                </a:extLst>
              </p:cNvPr>
              <p:cNvSpPr/>
              <p:nvPr/>
            </p:nvSpPr>
            <p:spPr>
              <a:xfrm>
                <a:off x="1213" y="3833"/>
                <a:ext cx="2818" cy="916"/>
              </a:xfrm>
              <a:prstGeom prst="ellipse">
                <a:avLst/>
              </a:prstGeom>
              <a:noFill/>
              <a:ln w="28575">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040287A3-4A8B-E891-2307-736EBD6ECE53}"/>
                </a:ext>
              </a:extLst>
            </p:cNvPr>
            <p:cNvGrpSpPr/>
            <p:nvPr/>
          </p:nvGrpSpPr>
          <p:grpSpPr>
            <a:xfrm>
              <a:off x="1213" y="7105"/>
              <a:ext cx="2818" cy="916"/>
              <a:chOff x="1213" y="3833"/>
              <a:chExt cx="2818" cy="916"/>
            </a:xfrm>
          </p:grpSpPr>
          <p:sp>
            <p:nvSpPr>
              <p:cNvPr id="20" name="文本框 19">
                <a:extLst>
                  <a:ext uri="{FF2B5EF4-FFF2-40B4-BE49-F238E27FC236}">
                    <a16:creationId xmlns:a16="http://schemas.microsoft.com/office/drawing/2014/main" id="{7091AEA7-9DEF-99FC-7802-636B9202FEC8}"/>
                  </a:ext>
                </a:extLst>
              </p:cNvPr>
              <p:cNvSpPr txBox="1"/>
              <p:nvPr/>
            </p:nvSpPr>
            <p:spPr>
              <a:xfrm>
                <a:off x="1486" y="3929"/>
                <a:ext cx="1734" cy="725"/>
              </a:xfrm>
              <a:prstGeom prst="rect">
                <a:avLst/>
              </a:prstGeom>
              <a:noFill/>
            </p:spPr>
            <p:txBody>
              <a:bodyPr wrap="none" rtlCol="0">
                <a:spAutoFit/>
              </a:bodyPr>
              <a:lstStyle/>
              <a:p>
                <a:r>
                  <a:rPr lang="zh-CN" sz="2400" b="1">
                    <a:latin typeface="宋体" panose="02010600030101010101" pitchFamily="2" charset="-122"/>
                    <a:ea typeface="宋体" panose="02010600030101010101" pitchFamily="2" charset="-122"/>
                    <a:cs typeface="宋体" panose="02010600030101010101" pitchFamily="2" charset="-122"/>
                  </a:rPr>
                  <a:t>下结论</a:t>
                </a:r>
                <a:endParaRPr lang="zh-CN" sz="2400" i="1">
                  <a:latin typeface="宋体" panose="02010600030101010101" pitchFamily="2" charset="-122"/>
                  <a:ea typeface="宋体" panose="02010600030101010101" pitchFamily="2" charset="-122"/>
                  <a:cs typeface="宋体" panose="02010600030101010101" pitchFamily="2" charset="-122"/>
                </a:endParaRPr>
              </a:p>
            </p:txBody>
          </p:sp>
          <p:sp>
            <p:nvSpPr>
              <p:cNvPr id="21" name="椭圆 20">
                <a:extLst>
                  <a:ext uri="{FF2B5EF4-FFF2-40B4-BE49-F238E27FC236}">
                    <a16:creationId xmlns:a16="http://schemas.microsoft.com/office/drawing/2014/main" id="{F307DD76-8313-B4D3-6532-0C9CBCC599F9}"/>
                  </a:ext>
                </a:extLst>
              </p:cNvPr>
              <p:cNvSpPr/>
              <p:nvPr/>
            </p:nvSpPr>
            <p:spPr>
              <a:xfrm>
                <a:off x="1213" y="3833"/>
                <a:ext cx="2818" cy="916"/>
              </a:xfrm>
              <a:prstGeom prst="ellipse">
                <a:avLst/>
              </a:prstGeom>
              <a:noFill/>
              <a:ln w="28575">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32D818B3-9EEE-DE04-0029-D0FBE895B91F}"/>
                </a:ext>
              </a:extLst>
            </p:cNvPr>
            <p:cNvSpPr txBox="1"/>
            <p:nvPr/>
          </p:nvSpPr>
          <p:spPr>
            <a:xfrm>
              <a:off x="6121" y="3928"/>
              <a:ext cx="6554" cy="725"/>
            </a:xfrm>
            <a:prstGeom prst="rect">
              <a:avLst/>
            </a:prstGeom>
            <a:noFill/>
            <a:ln w="28575">
              <a:solidFill>
                <a:schemeClr val="accent1">
                  <a:lumMod val="75000"/>
                </a:schemeClr>
              </a:solidFill>
            </a:ln>
          </p:spPr>
          <p:txBody>
            <a:bodyPr wrap="none" rtlCol="0">
              <a:spAutoFit/>
            </a:bodyPr>
            <a:lstStyle/>
            <a:p>
              <a:r>
                <a:rPr lang="zh-CN" altLang="en-US" sz="2400" b="1">
                  <a:latin typeface="宋体" panose="02010600030101010101" pitchFamily="2" charset="-122"/>
                  <a:ea typeface="宋体" panose="02010600030101010101" pitchFamily="2" charset="-122"/>
                </a:rPr>
                <a:t>分清哪个是条件，哪个是结论</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11E7D43-F478-C1E2-AB21-C7CEDA2F9E4D}"/>
                    </a:ext>
                  </a:extLst>
                </p:cNvPr>
                <p:cNvSpPr txBox="1"/>
                <p:nvPr/>
              </p:nvSpPr>
              <p:spPr>
                <a:xfrm>
                  <a:off x="6122" y="5517"/>
                  <a:ext cx="9054" cy="725"/>
                </a:xfrm>
                <a:prstGeom prst="rect">
                  <a:avLst/>
                </a:prstGeom>
                <a:noFill/>
                <a:ln w="28575">
                  <a:solidFill>
                    <a:schemeClr val="accent1">
                      <a:lumMod val="75000"/>
                    </a:schemeClr>
                  </a:solidFill>
                </a:ln>
              </p:spPr>
              <p:txBody>
                <a:bodyPr wrap="none" rtlCol="0">
                  <a:spAutoFit/>
                </a:bodyPr>
                <a:lstStyle/>
                <a:p>
                  <a:pPr algn="l"/>
                  <a:r>
                    <a:rPr lang="zh-CN" altLang="en-US" sz="2400" b="1">
                      <a:latin typeface="宋体" panose="02010600030101010101" pitchFamily="2" charset="-122"/>
                      <a:ea typeface="宋体" panose="02010600030101010101" pitchFamily="2" charset="-122"/>
                    </a:rPr>
                    <a:t>判断</a:t>
                  </a:r>
                  <a:r>
                    <a:rPr lang="en-US"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若</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𝑝</m:t>
                      </m:r>
                    </m:oMath>
                  </a14:m>
                  <a:r>
                    <a:rPr lang="zh-CN" altLang="en-US" sz="2400" b="1">
                      <a:latin typeface="宋体" panose="02010600030101010101" pitchFamily="2" charset="-122"/>
                      <a:ea typeface="宋体" panose="02010600030101010101" pitchFamily="2" charset="-122"/>
                    </a:rPr>
                    <a:t>，则</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𝑞</m:t>
                      </m:r>
                    </m:oMath>
                  </a14:m>
                  <a:r>
                    <a:rPr lang="en-US"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及</a:t>
                  </a:r>
                  <a:r>
                    <a:rPr lang="en-US"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若</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𝑞</m:t>
                      </m:r>
                    </m:oMath>
                  </a14:m>
                  <a:r>
                    <a:rPr lang="zh-CN" altLang="en-US" sz="2400" b="1">
                      <a:latin typeface="宋体" panose="02010600030101010101" pitchFamily="2" charset="-122"/>
                      <a:ea typeface="宋体" panose="02010600030101010101" pitchFamily="2" charset="-122"/>
                    </a:rPr>
                    <a:t>，则</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𝑝</m:t>
                      </m:r>
                    </m:oMath>
                  </a14:m>
                  <a:r>
                    <a:rPr lang="en-US"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的真假</a:t>
                  </a:r>
                </a:p>
              </p:txBody>
            </p:sp>
          </mc:Choice>
          <mc:Fallback xmlns="" xmlns:m="http://schemas.openxmlformats.org/officeDocument/2006/math" xmlns:w="http://schemas.openxmlformats.org/wordprocessingml/2006/main" xmlns:wp="http://schemas.openxmlformats.org/drawingml/2006/wordprocessingDrawing" xmlns:p14="http://schemas.microsoft.com/office/powerpoint/2010/main" xmlns:p15="http://schemas.microsoft.com/office/powerpoint/2012/main" xmlns:p159="http://schemas.microsoft.com/office/powerpoint/2015/09/main">
            <p:sp>
              <p:nvSpPr>
                <p:cNvPr id="16" name="文本框 15"/>
                <p:cNvSpPr txBox="1">
                  <a:spLocks noRot="1" noChangeAspect="1" noMove="1" noResize="1" noEditPoints="1" noAdjustHandles="1" noChangeArrowheads="1" noChangeShapeType="1" noTextEdit="1"/>
                </p:cNvSpPr>
                <p:nvPr/>
              </p:nvSpPr>
              <p:spPr>
                <a:xfrm>
                  <a:off x="6122" y="5517"/>
                  <a:ext cx="9054" cy="725"/>
                </a:xfrm>
                <a:prstGeom prst="rect">
                  <a:avLst/>
                </a:prstGeom>
                <a:blipFill rotWithShape="1">
                  <a:blip r:embed="rId4"/>
                  <a:stretch>
                    <a:fillRect/>
                  </a:stretch>
                </a:blipFill>
                <a:ln w="28575">
                  <a:solidFill>
                    <a:schemeClr val="accent1">
                      <a:lumMod val="75000"/>
                    </a:schemeClr>
                  </a:solidFill>
                </a:ln>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908C6C55-853A-BDA8-27F1-25599F158906}"/>
                </a:ext>
              </a:extLst>
            </p:cNvPr>
            <p:cNvSpPr txBox="1"/>
            <p:nvPr/>
          </p:nvSpPr>
          <p:spPr>
            <a:xfrm>
              <a:off x="6122" y="7201"/>
              <a:ext cx="5108" cy="725"/>
            </a:xfrm>
            <a:prstGeom prst="rect">
              <a:avLst/>
            </a:prstGeom>
            <a:noFill/>
            <a:ln w="28575">
              <a:solidFill>
                <a:schemeClr val="accent1">
                  <a:lumMod val="75000"/>
                </a:schemeClr>
              </a:solidFill>
            </a:ln>
          </p:spPr>
          <p:txBody>
            <a:bodyPr wrap="none" rtlCol="0">
              <a:spAutoFit/>
            </a:bodyPr>
            <a:lstStyle/>
            <a:p>
              <a:pPr algn="l"/>
              <a:r>
                <a:rPr lang="zh-CN" sz="2400" b="1">
                  <a:latin typeface="宋体" panose="02010600030101010101" pitchFamily="2" charset="-122"/>
                  <a:ea typeface="宋体" panose="02010600030101010101" pitchFamily="2" charset="-122"/>
                </a:rPr>
                <a:t>根据推论及定义下结论</a:t>
              </a:r>
            </a:p>
          </p:txBody>
        </p:sp>
        <p:cxnSp>
          <p:nvCxnSpPr>
            <p:cNvPr id="17" name="直接连接符 17">
              <a:extLst>
                <a:ext uri="{FF2B5EF4-FFF2-40B4-BE49-F238E27FC236}">
                  <a16:creationId xmlns:a16="http://schemas.microsoft.com/office/drawing/2014/main" id="{3AF97F64-B491-4133-120E-E64FB16A4AB3}"/>
                </a:ext>
              </a:extLst>
            </p:cNvPr>
            <p:cNvCxnSpPr>
              <a:stCxn id="25" idx="6"/>
              <a:endCxn id="14" idx="1"/>
            </p:cNvCxnSpPr>
            <p:nvPr/>
          </p:nvCxnSpPr>
          <p:spPr>
            <a:xfrm>
              <a:off x="4031" y="4291"/>
              <a:ext cx="20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8">
              <a:extLst>
                <a:ext uri="{FF2B5EF4-FFF2-40B4-BE49-F238E27FC236}">
                  <a16:creationId xmlns:a16="http://schemas.microsoft.com/office/drawing/2014/main" id="{F0C33D81-7A7A-1F8D-497A-F4E406D99394}"/>
                </a:ext>
              </a:extLst>
            </p:cNvPr>
            <p:cNvCxnSpPr/>
            <p:nvPr/>
          </p:nvCxnSpPr>
          <p:spPr>
            <a:xfrm>
              <a:off x="4031" y="5866"/>
              <a:ext cx="20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9">
              <a:extLst>
                <a:ext uri="{FF2B5EF4-FFF2-40B4-BE49-F238E27FC236}">
                  <a16:creationId xmlns:a16="http://schemas.microsoft.com/office/drawing/2014/main" id="{6A9EB27A-1721-9B4B-72C2-57573171629E}"/>
                </a:ext>
              </a:extLst>
            </p:cNvPr>
            <p:cNvCxnSpPr/>
            <p:nvPr/>
          </p:nvCxnSpPr>
          <p:spPr>
            <a:xfrm>
              <a:off x="4031" y="7563"/>
              <a:ext cx="20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2362285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6218555"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例题巩固</a:t>
            </a:r>
          </a:p>
        </p:txBody>
      </p:sp>
      <p:pic>
        <p:nvPicPr>
          <p:cNvPr id="2" name="Picture 2"/>
          <p:cNvPicPr>
            <a:picLocks noChangeAspect="1"/>
          </p:cNvPicPr>
          <p:nvPr/>
        </p:nvPicPr>
        <p:blipFill>
          <a:blip r:embed="rId2"/>
          <a:stretch>
            <a:fillRect/>
          </a:stretch>
        </p:blipFill>
        <p:spPr>
          <a:xfrm flipH="1">
            <a:off x="10833100" y="10553700"/>
            <a:ext cx="0" cy="0"/>
          </a:xfrm>
          <a:prstGeom prst="rect">
            <a:avLst/>
          </a:prstGeom>
          <a:ln>
            <a:noFill/>
          </a:ln>
        </p:spPr>
      </p:pic>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93FE4325-926F-7137-ADA2-9F43E61BC3CB}"/>
                  </a:ext>
                </a:extLst>
              </p:cNvPr>
              <p:cNvSpPr txBox="1"/>
              <p:nvPr/>
            </p:nvSpPr>
            <p:spPr>
              <a:xfrm>
                <a:off x="211285" y="1378436"/>
                <a:ext cx="11203305" cy="1013354"/>
              </a:xfrm>
              <a:prstGeom prst="rect">
                <a:avLst/>
              </a:prstGeom>
              <a:noFill/>
            </p:spPr>
            <p:txBody>
              <a:bodyPr wrap="square" rtlCol="0">
                <a:spAutoFit/>
              </a:bodyPr>
              <a:lstStyle/>
              <a:p>
                <a:pPr>
                  <a:lnSpc>
                    <a:spcPct val="13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例</a:t>
                </a:r>
                <a:r>
                  <a:rPr lang="en-US" altLang="zh-CN" sz="2400" b="1" dirty="0">
                    <a:latin typeface="宋体" panose="02010600030101010101" pitchFamily="2" charset="-122"/>
                    <a:ea typeface="宋体" panose="02010600030101010101" pitchFamily="2" charset="-122"/>
                    <a:cs typeface="宋体" panose="02010600030101010101" pitchFamily="2" charset="-122"/>
                  </a:rPr>
                  <a:t>2</a:t>
                </a:r>
                <a:r>
                  <a:rPr lang="zh-CN" altLang="en-US" sz="2400" b="1" dirty="0">
                    <a:latin typeface="宋体" panose="02010600030101010101" pitchFamily="2" charset="-122"/>
                    <a:ea typeface="宋体" panose="02010600030101010101" pitchFamily="2" charset="-122"/>
                    <a:cs typeface="宋体" panose="02010600030101010101" pitchFamily="2" charset="-122"/>
                  </a:rPr>
                  <a:t> 设</a:t>
                </a:r>
                <a14:m>
                  <m:oMath xmlns:m="http://schemas.openxmlformats.org/officeDocument/2006/math">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𝒂</m:t>
                    </m:r>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m:t>
                    </m:r>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𝒃</m:t>
                    </m:r>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m:t>
                    </m:r>
                    <m:r>
                      <a:rPr lang="en-US" altLang="zh-CN" sz="2400" b="1" i="1" dirty="0" err="1">
                        <a:latin typeface="Cambria Math" panose="02040503050406030204" pitchFamily="18" charset="0"/>
                        <a:ea typeface="宋体" panose="02010600030101010101" pitchFamily="2" charset="-122"/>
                        <a:cs typeface="宋体" panose="02010600030101010101" pitchFamily="2" charset="-122"/>
                      </a:rPr>
                      <m:t>𝒄</m:t>
                    </m:r>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m:t>
                    </m:r>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𝑹</m:t>
                    </m:r>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m:t>
                    </m:r>
                  </m:oMath>
                </a14:m>
                <a:r>
                  <a:rPr lang="zh-CN" altLang="en-US" sz="2400" b="1" dirty="0">
                    <a:latin typeface="宋体" panose="02010600030101010101" pitchFamily="2" charset="-122"/>
                    <a:ea typeface="宋体" panose="02010600030101010101" pitchFamily="2" charset="-122"/>
                    <a:cs typeface="宋体" panose="02010600030101010101" pitchFamily="2" charset="-122"/>
                  </a:rPr>
                  <a:t>证明：</a:t>
                </a:r>
                <a14:m>
                  <m:oMath xmlns:m="http://schemas.openxmlformats.org/officeDocument/2006/math">
                    <m:sSup>
                      <m:sSupPr>
                        <m:ctrlP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ctrlPr>
                      </m:sSupPr>
                      <m:e>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𝒂</m:t>
                        </m:r>
                      </m:e>
                      <m:sup>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𝟐</m:t>
                        </m:r>
                      </m:sup>
                    </m:sSup>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m:t>
                    </m:r>
                    <m:sSup>
                      <m:sSupPr>
                        <m:ctrlP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ctrlPr>
                      </m:sSupPr>
                      <m:e>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𝒃</m:t>
                        </m:r>
                      </m:e>
                      <m:sup>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𝟐</m:t>
                        </m:r>
                      </m:sup>
                    </m:sSup>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m:t>
                    </m:r>
                    <m:sSup>
                      <m:sSupPr>
                        <m:ctrlP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ctrlPr>
                      </m:sSupPr>
                      <m:e>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𝒄</m:t>
                        </m:r>
                      </m:e>
                      <m:sup>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𝟐</m:t>
                        </m:r>
                      </m:sup>
                    </m:sSup>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m:t>
                    </m:r>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𝒂𝒃</m:t>
                    </m:r>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m:t>
                    </m:r>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𝒂𝒄</m:t>
                    </m:r>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m:t>
                    </m:r>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𝒃𝒄</m:t>
                    </m:r>
                  </m:oMath>
                </a14:m>
                <a:r>
                  <a:rPr lang="zh-CN" altLang="en-US" sz="2400" b="1" dirty="0">
                    <a:latin typeface="宋体" panose="02010600030101010101" pitchFamily="2" charset="-122"/>
                    <a:ea typeface="宋体" panose="02010600030101010101" pitchFamily="2" charset="-122"/>
                    <a:cs typeface="宋体" panose="02010600030101010101" pitchFamily="2" charset="-122"/>
                  </a:rPr>
                  <a:t>的充要条件是</a:t>
                </a:r>
                <a14:m>
                  <m:oMath xmlns:m="http://schemas.openxmlformats.org/officeDocument/2006/math">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𝒂</m:t>
                    </m:r>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m:t>
                    </m:r>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𝒃</m:t>
                    </m:r>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m:t>
                    </m:r>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𝒄</m:t>
                    </m:r>
                    <m:r>
                      <a:rPr lang="en-US" altLang="zh-CN" sz="2400" b="1" i="1" dirty="0" smtClean="0">
                        <a:latin typeface="Cambria Math" panose="02040503050406030204" pitchFamily="18" charset="0"/>
                        <a:ea typeface="宋体" panose="02010600030101010101" pitchFamily="2" charset="-122"/>
                        <a:cs typeface="宋体" panose="02010600030101010101" pitchFamily="2" charset="-122"/>
                      </a:rPr>
                      <m:t>.</m:t>
                    </m:r>
                  </m:oMath>
                </a14:m>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a:lnSpc>
                    <a:spcPct val="130000"/>
                  </a:lnSpc>
                </a:pPr>
                <a:endParaRPr lang="en-US" altLang="zh-CN" sz="2400" b="1" dirty="0">
                  <a:latin typeface="Cambria Math" panose="02040503050406030204" charset="0"/>
                  <a:ea typeface="宋体" panose="02010600030101010101" pitchFamily="2" charset="-122"/>
                  <a:cs typeface="Cambria Math" panose="02040503050406030204" charset="0"/>
                  <a:sym typeface="+mn-ea"/>
                </a:endParaRPr>
              </a:p>
            </p:txBody>
          </p:sp>
        </mc:Choice>
        <mc:Fallback>
          <p:sp>
            <p:nvSpPr>
              <p:cNvPr id="5" name="文本框 4">
                <a:extLst>
                  <a:ext uri="{FF2B5EF4-FFF2-40B4-BE49-F238E27FC236}">
                    <a16:creationId xmlns:a16="http://schemas.microsoft.com/office/drawing/2014/main" id="{93FE4325-926F-7137-ADA2-9F43E61BC3CB}"/>
                  </a:ext>
                </a:extLst>
              </p:cNvPr>
              <p:cNvSpPr txBox="1">
                <a:spLocks noRot="1" noChangeAspect="1" noMove="1" noResize="1" noEditPoints="1" noAdjustHandles="1" noChangeArrowheads="1" noChangeShapeType="1" noTextEdit="1"/>
              </p:cNvSpPr>
              <p:nvPr/>
            </p:nvSpPr>
            <p:spPr>
              <a:xfrm>
                <a:off x="211285" y="1378436"/>
                <a:ext cx="11203305" cy="1013354"/>
              </a:xfrm>
              <a:prstGeom prst="rect">
                <a:avLst/>
              </a:prstGeom>
              <a:blipFill>
                <a:blip r:embed="rId3"/>
                <a:stretch>
                  <a:fillRect l="-871"/>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B247157-1AE0-576F-CD05-331B5E8B4D1D}"/>
              </a:ext>
            </a:extLst>
          </p:cNvPr>
          <p:cNvGrpSpPr/>
          <p:nvPr/>
        </p:nvGrpSpPr>
        <p:grpSpPr>
          <a:xfrm>
            <a:off x="299084" y="792625"/>
            <a:ext cx="6751993" cy="466090"/>
            <a:chOff x="3559" y="2307"/>
            <a:chExt cx="20583" cy="734"/>
          </a:xfrm>
        </p:grpSpPr>
        <p:sp>
          <p:nvSpPr>
            <p:cNvPr id="8" name="文本框 7">
              <a:extLst>
                <a:ext uri="{FF2B5EF4-FFF2-40B4-BE49-F238E27FC236}">
                  <a16:creationId xmlns:a16="http://schemas.microsoft.com/office/drawing/2014/main" id="{64307BD6-A24A-91AE-DC93-9416625F7CFD}"/>
                </a:ext>
              </a:extLst>
            </p:cNvPr>
            <p:cNvSpPr txBox="1"/>
            <p:nvPr/>
          </p:nvSpPr>
          <p:spPr>
            <a:xfrm>
              <a:off x="3559" y="2316"/>
              <a:ext cx="20583" cy="72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题型二：充要条件的证明与探究</a:t>
              </a:r>
            </a:p>
          </p:txBody>
        </p:sp>
        <p:sp>
          <p:nvSpPr>
            <p:cNvPr id="9" name="圆角矩形 8">
              <a:extLst>
                <a:ext uri="{FF2B5EF4-FFF2-40B4-BE49-F238E27FC236}">
                  <a16:creationId xmlns:a16="http://schemas.microsoft.com/office/drawing/2014/main" id="{609E5A73-E564-F24F-7F6D-6D50E98EC0EF}"/>
                </a:ext>
              </a:extLst>
            </p:cNvPr>
            <p:cNvSpPr/>
            <p:nvPr/>
          </p:nvSpPr>
          <p:spPr>
            <a:xfrm>
              <a:off x="3559" y="2307"/>
              <a:ext cx="13930" cy="684"/>
            </a:xfrm>
            <a:prstGeom prst="roundRect">
              <a:avLst/>
            </a:prstGeom>
            <a:noFill/>
            <a:ln w="28575">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0773718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1">
            <a:extLst>
              <a:ext uri="{FF2B5EF4-FFF2-40B4-BE49-F238E27FC236}">
                <a16:creationId xmlns:a16="http://schemas.microsoft.com/office/drawing/2014/main" id="{DA2F1742-5F36-5847-4DC5-6F885042DFF6}"/>
              </a:ext>
            </a:extLst>
          </p:cNvPr>
          <p:cNvSpPr>
            <a:spLocks noChangeArrowheads="1"/>
          </p:cNvSpPr>
          <p:nvPr/>
        </p:nvSpPr>
        <p:spPr bwMode="auto">
          <a:xfrm>
            <a:off x="452438" y="1352604"/>
            <a:ext cx="10864850"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457200" eaLnBrk="0" hangingPunct="0">
              <a:tabLst>
                <a:tab pos="2700338"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700338"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例</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3</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　已知</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p</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2≤</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≤10</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q</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1</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≤1</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&gt;0)</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，若</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p</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是</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q</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的必要不充分条件，求实数</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m</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的</a:t>
            </a:r>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解集</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a:t>
            </a:r>
            <a:endParaRPr lang="zh-CN" altLang="zh-CN" sz="1000" b="1" dirty="0">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30723" name="对象 1">
            <a:extLst>
              <a:ext uri="{FF2B5EF4-FFF2-40B4-BE49-F238E27FC236}">
                <a16:creationId xmlns:a16="http://schemas.microsoft.com/office/drawing/2014/main" id="{0057328D-7717-6461-5EDA-019D6993A0CE}"/>
              </a:ext>
            </a:extLst>
          </p:cNvPr>
          <p:cNvGraphicFramePr>
            <a:graphicFrameLocks noChangeAspect="1"/>
          </p:cNvGraphicFramePr>
          <p:nvPr>
            <p:extLst>
              <p:ext uri="{D42A27DB-BD31-4B8C-83A1-F6EECF244321}">
                <p14:modId xmlns:p14="http://schemas.microsoft.com/office/powerpoint/2010/main" val="2501412170"/>
              </p:ext>
            </p:extLst>
          </p:nvPr>
        </p:nvGraphicFramePr>
        <p:xfrm>
          <a:off x="882650" y="4378325"/>
          <a:ext cx="10675938" cy="1233488"/>
        </p:xfrm>
        <a:graphic>
          <a:graphicData uri="http://schemas.openxmlformats.org/presentationml/2006/ole">
            <mc:AlternateContent xmlns:mc="http://schemas.openxmlformats.org/markup-compatibility/2006">
              <mc:Choice xmlns:v="urn:schemas-microsoft-com:vml" Requires="v">
                <p:oleObj name="文档" r:id="rId2" imgW="10706100" imgH="1244600" progId="Word.Document.12">
                  <p:embed/>
                </p:oleObj>
              </mc:Choice>
              <mc:Fallback>
                <p:oleObj name="文档" r:id="rId2" imgW="10706100" imgH="1244600" progId="Word.Document.12">
                  <p:embed/>
                  <p:pic>
                    <p:nvPicPr>
                      <p:cNvPr id="30723" name="对象 1">
                        <a:extLst>
                          <a:ext uri="{FF2B5EF4-FFF2-40B4-BE49-F238E27FC236}">
                            <a16:creationId xmlns:a16="http://schemas.microsoft.com/office/drawing/2014/main" id="{0057328D-7717-6461-5EDA-019D6993A0CE}"/>
                          </a:ext>
                        </a:extLst>
                      </p:cNvPr>
                      <p:cNvPicPr>
                        <a:picLocks noChangeAspect="1" noChangeArrowheads="1"/>
                      </p:cNvPicPr>
                      <p:nvPr/>
                    </p:nvPicPr>
                    <p:blipFill>
                      <a:blip r:embed="rId3"/>
                      <a:srcRect/>
                      <a:stretch>
                        <a:fillRect/>
                      </a:stretch>
                    </p:blipFill>
                    <p:spPr bwMode="auto">
                      <a:xfrm>
                        <a:off x="882650" y="4378325"/>
                        <a:ext cx="10675938"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1">
            <a:extLst>
              <a:ext uri="{FF2B5EF4-FFF2-40B4-BE49-F238E27FC236}">
                <a16:creationId xmlns:a16="http://schemas.microsoft.com/office/drawing/2014/main" id="{BC31AD30-964C-61F4-4ADA-2AC0CBC22981}"/>
              </a:ext>
            </a:extLst>
          </p:cNvPr>
          <p:cNvSpPr>
            <a:spLocks noChangeArrowheads="1"/>
          </p:cNvSpPr>
          <p:nvPr/>
        </p:nvSpPr>
        <p:spPr bwMode="auto">
          <a:xfrm>
            <a:off x="739775" y="2613025"/>
            <a:ext cx="10756900" cy="168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00338"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700338"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解　</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p</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2≤</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≤10</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q</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1</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≤1</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&gt;0).</a:t>
            </a:r>
            <a:endParaRPr lang="zh-CN" altLang="zh-CN" sz="1000" dirty="0">
              <a:latin typeface="Times New Roman" panose="02020603050405020304" pitchFamily="18" charset="0"/>
              <a:ea typeface="SimSun" panose="02010600030101010101" pitchFamily="2" charset="-122"/>
              <a:cs typeface="Times New Roman" panose="02020603050405020304" pitchFamily="18" charset="0"/>
            </a:endParaRPr>
          </a:p>
          <a:p>
            <a:pPr algn="just" eaLnBrk="1" hangingPunct="1">
              <a:lnSpc>
                <a:spcPct val="150000"/>
              </a:lnSpc>
            </a:pP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因为</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p</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是</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q</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的必要不充分条件，所以</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q</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是</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p</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的充分不必要条件，</a:t>
            </a:r>
            <a:endParaRPr lang="zh-CN" altLang="zh-CN" sz="1000" dirty="0">
              <a:latin typeface="Times New Roman" panose="02020603050405020304" pitchFamily="18" charset="0"/>
              <a:ea typeface="SimSun" panose="02010600030101010101" pitchFamily="2" charset="-122"/>
              <a:cs typeface="Times New Roman" panose="02020603050405020304" pitchFamily="18" charset="0"/>
            </a:endParaRPr>
          </a:p>
          <a:p>
            <a:pPr algn="just" eaLnBrk="1" hangingPunct="1">
              <a:lnSpc>
                <a:spcPct val="150000"/>
              </a:lnSpc>
            </a:pP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即</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|1</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≤1</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2≤</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x</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10}</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a:t>
            </a:r>
            <a:endParaRPr lang="zh-CN" altLang="zh-CN" sz="10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 name="矩形 1">
            <a:extLst>
              <a:ext uri="{FF2B5EF4-FFF2-40B4-BE49-F238E27FC236}">
                <a16:creationId xmlns:a16="http://schemas.microsoft.com/office/drawing/2014/main" id="{79568555-2D7B-AC76-ABF1-C73B666F6BD0}"/>
              </a:ext>
            </a:extLst>
          </p:cNvPr>
          <p:cNvSpPr>
            <a:spLocks noChangeArrowheads="1"/>
          </p:cNvSpPr>
          <p:nvPr/>
        </p:nvSpPr>
        <p:spPr bwMode="auto">
          <a:xfrm>
            <a:off x="823913" y="5253038"/>
            <a:ext cx="108648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00338"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700338"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解得</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≤3.</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又</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&gt;0</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，所以实数</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的取值范围为</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|0&lt;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≤3}.</a:t>
            </a:r>
            <a:endParaRPr lang="zh-CN" altLang="zh-CN" sz="10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DEC172A-24B3-3AED-BF9E-69ADBC1B2928}"/>
              </a:ext>
            </a:extLst>
          </p:cNvPr>
          <p:cNvSpPr txBox="1"/>
          <p:nvPr/>
        </p:nvSpPr>
        <p:spPr>
          <a:xfrm>
            <a:off x="0" y="0"/>
            <a:ext cx="6218555"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例题巩固</a:t>
            </a:r>
          </a:p>
        </p:txBody>
      </p:sp>
      <p:grpSp>
        <p:nvGrpSpPr>
          <p:cNvPr id="7" name="组合 6">
            <a:extLst>
              <a:ext uri="{FF2B5EF4-FFF2-40B4-BE49-F238E27FC236}">
                <a16:creationId xmlns:a16="http://schemas.microsoft.com/office/drawing/2014/main" id="{C76E387C-23AF-2DB2-D063-2052A9B50113}"/>
              </a:ext>
            </a:extLst>
          </p:cNvPr>
          <p:cNvGrpSpPr/>
          <p:nvPr/>
        </p:nvGrpSpPr>
        <p:grpSpPr>
          <a:xfrm>
            <a:off x="299084" y="792625"/>
            <a:ext cx="6751993" cy="466090"/>
            <a:chOff x="3559" y="2307"/>
            <a:chExt cx="20583" cy="734"/>
          </a:xfrm>
        </p:grpSpPr>
        <p:sp>
          <p:nvSpPr>
            <p:cNvPr id="8" name="文本框 7">
              <a:extLst>
                <a:ext uri="{FF2B5EF4-FFF2-40B4-BE49-F238E27FC236}">
                  <a16:creationId xmlns:a16="http://schemas.microsoft.com/office/drawing/2014/main" id="{BA569A09-EAB3-5EF8-C487-22F9CA264096}"/>
                </a:ext>
              </a:extLst>
            </p:cNvPr>
            <p:cNvSpPr txBox="1"/>
            <p:nvPr/>
          </p:nvSpPr>
          <p:spPr>
            <a:xfrm>
              <a:off x="3559" y="2316"/>
              <a:ext cx="20583" cy="72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题型三：利用充分、必要条件求参数</a:t>
              </a:r>
            </a:p>
          </p:txBody>
        </p:sp>
        <p:sp>
          <p:nvSpPr>
            <p:cNvPr id="9" name="圆角矩形 8">
              <a:extLst>
                <a:ext uri="{FF2B5EF4-FFF2-40B4-BE49-F238E27FC236}">
                  <a16:creationId xmlns:a16="http://schemas.microsoft.com/office/drawing/2014/main" id="{36D9C66A-12F6-B9A6-8268-B93CA1D22407}"/>
                </a:ext>
              </a:extLst>
            </p:cNvPr>
            <p:cNvSpPr/>
            <p:nvPr/>
          </p:nvSpPr>
          <p:spPr>
            <a:xfrm>
              <a:off x="3559" y="2307"/>
              <a:ext cx="15378" cy="684"/>
            </a:xfrm>
            <a:prstGeom prst="roundRect">
              <a:avLst/>
            </a:prstGeom>
            <a:noFill/>
            <a:ln w="28575">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0723"/>
                                        </p:tgtEl>
                                        <p:attrNameLst>
                                          <p:attrName>style.visibility</p:attrName>
                                        </p:attrNameLst>
                                      </p:cBhvr>
                                      <p:to>
                                        <p:strVal val="visible"/>
                                      </p:to>
                                    </p:set>
                                    <p:animEffect transition="in" filter="blinds(horizontal)">
                                      <p:cBhvr>
                                        <p:cTn id="22" dur="500"/>
                                        <p:tgtEl>
                                          <p:spTgt spid="3072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1">
            <a:extLst>
              <a:ext uri="{FF2B5EF4-FFF2-40B4-BE49-F238E27FC236}">
                <a16:creationId xmlns:a16="http://schemas.microsoft.com/office/drawing/2014/main" id="{DA2F1742-5F36-5847-4DC5-6F885042DFF6}"/>
              </a:ext>
            </a:extLst>
          </p:cNvPr>
          <p:cNvSpPr>
            <a:spLocks noChangeArrowheads="1"/>
          </p:cNvSpPr>
          <p:nvPr/>
        </p:nvSpPr>
        <p:spPr bwMode="auto">
          <a:xfrm>
            <a:off x="452438" y="1352604"/>
            <a:ext cx="10864850"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457200" eaLnBrk="0" hangingPunct="0">
              <a:tabLst>
                <a:tab pos="2700338"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700338"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变</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3-1</a:t>
            </a:r>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 </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已知</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p</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2≤</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≤10</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q</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1</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≤1</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&gt;0)</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，若</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p</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是</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q</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的</a:t>
            </a:r>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充分</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不</a:t>
            </a:r>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必要</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条件，求实数</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m</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的</a:t>
            </a:r>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解集</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a:t>
            </a:r>
            <a:endParaRPr lang="zh-CN" altLang="zh-CN" sz="1000" b="1"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DEC172A-24B3-3AED-BF9E-69ADBC1B2928}"/>
              </a:ext>
            </a:extLst>
          </p:cNvPr>
          <p:cNvSpPr txBox="1"/>
          <p:nvPr/>
        </p:nvSpPr>
        <p:spPr>
          <a:xfrm>
            <a:off x="0" y="0"/>
            <a:ext cx="6218555"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例题巩固</a:t>
            </a:r>
          </a:p>
        </p:txBody>
      </p:sp>
      <p:grpSp>
        <p:nvGrpSpPr>
          <p:cNvPr id="7" name="组合 6">
            <a:extLst>
              <a:ext uri="{FF2B5EF4-FFF2-40B4-BE49-F238E27FC236}">
                <a16:creationId xmlns:a16="http://schemas.microsoft.com/office/drawing/2014/main" id="{C76E387C-23AF-2DB2-D063-2052A9B50113}"/>
              </a:ext>
            </a:extLst>
          </p:cNvPr>
          <p:cNvGrpSpPr/>
          <p:nvPr/>
        </p:nvGrpSpPr>
        <p:grpSpPr>
          <a:xfrm>
            <a:off x="299084" y="792625"/>
            <a:ext cx="6751993" cy="466090"/>
            <a:chOff x="3559" y="2307"/>
            <a:chExt cx="20583" cy="734"/>
          </a:xfrm>
        </p:grpSpPr>
        <p:sp>
          <p:nvSpPr>
            <p:cNvPr id="8" name="文本框 7">
              <a:extLst>
                <a:ext uri="{FF2B5EF4-FFF2-40B4-BE49-F238E27FC236}">
                  <a16:creationId xmlns:a16="http://schemas.microsoft.com/office/drawing/2014/main" id="{BA569A09-EAB3-5EF8-C487-22F9CA264096}"/>
                </a:ext>
              </a:extLst>
            </p:cNvPr>
            <p:cNvSpPr txBox="1"/>
            <p:nvPr/>
          </p:nvSpPr>
          <p:spPr>
            <a:xfrm>
              <a:off x="3559" y="2316"/>
              <a:ext cx="20583" cy="72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题型三：利用充分、必要条件求参数</a:t>
              </a:r>
            </a:p>
          </p:txBody>
        </p:sp>
        <p:sp>
          <p:nvSpPr>
            <p:cNvPr id="9" name="圆角矩形 8">
              <a:extLst>
                <a:ext uri="{FF2B5EF4-FFF2-40B4-BE49-F238E27FC236}">
                  <a16:creationId xmlns:a16="http://schemas.microsoft.com/office/drawing/2014/main" id="{36D9C66A-12F6-B9A6-8268-B93CA1D22407}"/>
                </a:ext>
              </a:extLst>
            </p:cNvPr>
            <p:cNvSpPr/>
            <p:nvPr/>
          </p:nvSpPr>
          <p:spPr>
            <a:xfrm>
              <a:off x="3559" y="2307"/>
              <a:ext cx="15378" cy="684"/>
            </a:xfrm>
            <a:prstGeom prst="roundRect">
              <a:avLst/>
            </a:prstGeom>
            <a:noFill/>
            <a:ln w="28575">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1" name="对象 1">
            <a:extLst>
              <a:ext uri="{FF2B5EF4-FFF2-40B4-BE49-F238E27FC236}">
                <a16:creationId xmlns:a16="http://schemas.microsoft.com/office/drawing/2014/main" id="{F164783E-FB05-BC87-FF6F-426FE874C7EF}"/>
              </a:ext>
            </a:extLst>
          </p:cNvPr>
          <p:cNvGraphicFramePr>
            <a:graphicFrameLocks noChangeAspect="1"/>
          </p:cNvGraphicFramePr>
          <p:nvPr>
            <p:extLst>
              <p:ext uri="{D42A27DB-BD31-4B8C-83A1-F6EECF244321}">
                <p14:modId xmlns:p14="http://schemas.microsoft.com/office/powerpoint/2010/main" val="2066828490"/>
              </p:ext>
            </p:extLst>
          </p:nvPr>
        </p:nvGraphicFramePr>
        <p:xfrm>
          <a:off x="930275" y="3619504"/>
          <a:ext cx="10675938" cy="1550988"/>
        </p:xfrm>
        <a:graphic>
          <a:graphicData uri="http://schemas.openxmlformats.org/presentationml/2006/ole">
            <mc:AlternateContent xmlns:mc="http://schemas.openxmlformats.org/markup-compatibility/2006">
              <mc:Choice xmlns:v="urn:schemas-microsoft-com:vml" Requires="v">
                <p:oleObj name="文档" r:id="rId2" imgW="10706100" imgH="1562100" progId="Word.Document.12">
                  <p:embed/>
                </p:oleObj>
              </mc:Choice>
              <mc:Fallback>
                <p:oleObj name="文档" r:id="rId2" imgW="10706100" imgH="1562100" progId="Word.Document.12">
                  <p:embed/>
                  <p:pic>
                    <p:nvPicPr>
                      <p:cNvPr id="31747" name="对象 1">
                        <a:extLst>
                          <a:ext uri="{FF2B5EF4-FFF2-40B4-BE49-F238E27FC236}">
                            <a16:creationId xmlns:a16="http://schemas.microsoft.com/office/drawing/2014/main" id="{19962BBC-9D54-3F2A-3CD6-EF12D0B042E4}"/>
                          </a:ext>
                        </a:extLst>
                      </p:cNvPr>
                      <p:cNvPicPr>
                        <a:picLocks noChangeAspect="1" noChangeArrowheads="1"/>
                      </p:cNvPicPr>
                      <p:nvPr/>
                    </p:nvPicPr>
                    <p:blipFill>
                      <a:blip r:embed="rId3"/>
                      <a:srcRect/>
                      <a:stretch>
                        <a:fillRect/>
                      </a:stretch>
                    </p:blipFill>
                    <p:spPr bwMode="auto">
                      <a:xfrm>
                        <a:off x="930275" y="3619504"/>
                        <a:ext cx="10675938" cy="155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矩形 1">
            <a:extLst>
              <a:ext uri="{FF2B5EF4-FFF2-40B4-BE49-F238E27FC236}">
                <a16:creationId xmlns:a16="http://schemas.microsoft.com/office/drawing/2014/main" id="{18012585-BC32-C67C-AF51-4723CF430F9B}"/>
              </a:ext>
            </a:extLst>
          </p:cNvPr>
          <p:cNvSpPr>
            <a:spLocks noChangeArrowheads="1"/>
          </p:cNvSpPr>
          <p:nvPr/>
        </p:nvSpPr>
        <p:spPr bwMode="auto">
          <a:xfrm>
            <a:off x="811213" y="2503492"/>
            <a:ext cx="10864850" cy="11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00338"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700338"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解　设</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p</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代表的集合为</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A</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q</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代表的集合为</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B</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pPr algn="just" eaLnBrk="1" hangingPunct="1">
              <a:lnSpc>
                <a:spcPct val="150000"/>
              </a:lnSpc>
            </a:pP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因为</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p</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是</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q</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的充分不必要条件，所以</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A</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B</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endParaRPr lang="zh-CN" altLang="zh-CN" sz="10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矩形 1">
            <a:extLst>
              <a:ext uri="{FF2B5EF4-FFF2-40B4-BE49-F238E27FC236}">
                <a16:creationId xmlns:a16="http://schemas.microsoft.com/office/drawing/2014/main" id="{1B3824C2-7044-0596-F273-8667453B44F1}"/>
              </a:ext>
            </a:extLst>
          </p:cNvPr>
          <p:cNvSpPr>
            <a:spLocks noChangeArrowheads="1"/>
          </p:cNvSpPr>
          <p:nvPr/>
        </p:nvSpPr>
        <p:spPr bwMode="auto">
          <a:xfrm>
            <a:off x="871538" y="4699004"/>
            <a:ext cx="10864850"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00338"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700338"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解不等式组得</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&gt;9</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或</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≥9</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，所以</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≥9</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a:t>
            </a:r>
            <a:endParaRPr lang="zh-CN" altLang="zh-CN" sz="1000" dirty="0">
              <a:latin typeface="Times New Roman" panose="02020603050405020304" pitchFamily="18" charset="0"/>
              <a:ea typeface="SimSun" panose="02010600030101010101" pitchFamily="2" charset="-122"/>
              <a:cs typeface="Times New Roman" panose="02020603050405020304" pitchFamily="18" charset="0"/>
            </a:endParaRPr>
          </a:p>
          <a:p>
            <a:pPr algn="just" eaLnBrk="1" hangingPunct="1">
              <a:lnSpc>
                <a:spcPct val="150000"/>
              </a:lnSpc>
            </a:pP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即实数</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的取值范围是</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≥9}.</a:t>
            </a:r>
            <a:endParaRPr lang="zh-CN" altLang="zh-CN" sz="10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820620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blinds(horizontal)">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blinds(horizontal)">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animEffect transition="in" filter="blinds(horizontal)">
                                      <p:cBhvr>
                                        <p:cTn id="27"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1">
            <a:extLst>
              <a:ext uri="{FF2B5EF4-FFF2-40B4-BE49-F238E27FC236}">
                <a16:creationId xmlns:a16="http://schemas.microsoft.com/office/drawing/2014/main" id="{DA2F1742-5F36-5847-4DC5-6F885042DFF6}"/>
              </a:ext>
            </a:extLst>
          </p:cNvPr>
          <p:cNvSpPr>
            <a:spLocks noChangeArrowheads="1"/>
          </p:cNvSpPr>
          <p:nvPr/>
        </p:nvSpPr>
        <p:spPr bwMode="auto">
          <a:xfrm>
            <a:off x="452438" y="1352604"/>
            <a:ext cx="10864850"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457200" eaLnBrk="0" hangingPunct="0">
              <a:tabLst>
                <a:tab pos="2700338"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700338"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变</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3-2</a:t>
            </a:r>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 </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已知</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p</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2≤</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≤10</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q</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1</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≤1</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&gt;0)</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，若</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p</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是</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q</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的</a:t>
            </a:r>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充要条件</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，求实数</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rPr>
              <a:t>m</a:t>
            </a:r>
            <a:r>
              <a:rPr lang="zh-CN" altLang="zh-CN" sz="2400" b="1" dirty="0">
                <a:latin typeface="Times New Roman" panose="02020603050405020304" pitchFamily="18" charset="0"/>
                <a:ea typeface="SimSun" panose="02010600030101010101" pitchFamily="2" charset="-122"/>
                <a:cs typeface="Times New Roman" panose="02020603050405020304" pitchFamily="18" charset="0"/>
              </a:rPr>
              <a:t>的</a:t>
            </a:r>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解集</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a:t>
            </a:r>
            <a:endParaRPr lang="zh-CN" altLang="zh-CN" sz="1000" b="1"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DEC172A-24B3-3AED-BF9E-69ADBC1B2928}"/>
              </a:ext>
            </a:extLst>
          </p:cNvPr>
          <p:cNvSpPr txBox="1"/>
          <p:nvPr/>
        </p:nvSpPr>
        <p:spPr>
          <a:xfrm>
            <a:off x="0" y="0"/>
            <a:ext cx="6218555"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例题巩固</a:t>
            </a:r>
          </a:p>
        </p:txBody>
      </p:sp>
      <p:grpSp>
        <p:nvGrpSpPr>
          <p:cNvPr id="7" name="组合 6">
            <a:extLst>
              <a:ext uri="{FF2B5EF4-FFF2-40B4-BE49-F238E27FC236}">
                <a16:creationId xmlns:a16="http://schemas.microsoft.com/office/drawing/2014/main" id="{C76E387C-23AF-2DB2-D063-2052A9B50113}"/>
              </a:ext>
            </a:extLst>
          </p:cNvPr>
          <p:cNvGrpSpPr/>
          <p:nvPr/>
        </p:nvGrpSpPr>
        <p:grpSpPr>
          <a:xfrm>
            <a:off x="299084" y="792625"/>
            <a:ext cx="6751993" cy="466090"/>
            <a:chOff x="3559" y="2307"/>
            <a:chExt cx="20583" cy="734"/>
          </a:xfrm>
        </p:grpSpPr>
        <p:sp>
          <p:nvSpPr>
            <p:cNvPr id="8" name="文本框 7">
              <a:extLst>
                <a:ext uri="{FF2B5EF4-FFF2-40B4-BE49-F238E27FC236}">
                  <a16:creationId xmlns:a16="http://schemas.microsoft.com/office/drawing/2014/main" id="{BA569A09-EAB3-5EF8-C487-22F9CA264096}"/>
                </a:ext>
              </a:extLst>
            </p:cNvPr>
            <p:cNvSpPr txBox="1"/>
            <p:nvPr/>
          </p:nvSpPr>
          <p:spPr>
            <a:xfrm>
              <a:off x="3559" y="2316"/>
              <a:ext cx="20583" cy="72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题型三：利用充分、必要条件求参数</a:t>
              </a:r>
            </a:p>
          </p:txBody>
        </p:sp>
        <p:sp>
          <p:nvSpPr>
            <p:cNvPr id="9" name="圆角矩形 8">
              <a:extLst>
                <a:ext uri="{FF2B5EF4-FFF2-40B4-BE49-F238E27FC236}">
                  <a16:creationId xmlns:a16="http://schemas.microsoft.com/office/drawing/2014/main" id="{36D9C66A-12F6-B9A6-8268-B93CA1D22407}"/>
                </a:ext>
              </a:extLst>
            </p:cNvPr>
            <p:cNvSpPr/>
            <p:nvPr/>
          </p:nvSpPr>
          <p:spPr>
            <a:xfrm>
              <a:off x="3559" y="2307"/>
              <a:ext cx="15378" cy="684"/>
            </a:xfrm>
            <a:prstGeom prst="roundRect">
              <a:avLst/>
            </a:prstGeom>
            <a:noFill/>
            <a:ln w="28575">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4" name="对象 1">
            <a:extLst>
              <a:ext uri="{FF2B5EF4-FFF2-40B4-BE49-F238E27FC236}">
                <a16:creationId xmlns:a16="http://schemas.microsoft.com/office/drawing/2014/main" id="{6B453539-B570-CF9D-165E-607B02077FE0}"/>
              </a:ext>
            </a:extLst>
          </p:cNvPr>
          <p:cNvGraphicFramePr>
            <a:graphicFrameLocks noChangeAspect="1"/>
          </p:cNvGraphicFramePr>
          <p:nvPr>
            <p:extLst>
              <p:ext uri="{D42A27DB-BD31-4B8C-83A1-F6EECF244321}">
                <p14:modId xmlns:p14="http://schemas.microsoft.com/office/powerpoint/2010/main" val="2180894220"/>
              </p:ext>
            </p:extLst>
          </p:nvPr>
        </p:nvGraphicFramePr>
        <p:xfrm>
          <a:off x="808355" y="2698750"/>
          <a:ext cx="10675938" cy="1235075"/>
        </p:xfrm>
        <a:graphic>
          <a:graphicData uri="http://schemas.openxmlformats.org/presentationml/2006/ole">
            <mc:AlternateContent xmlns:mc="http://schemas.openxmlformats.org/markup-compatibility/2006">
              <mc:Choice xmlns:v="urn:schemas-microsoft-com:vml" Requires="v">
                <p:oleObj name="文档" r:id="rId2" imgW="10706100" imgH="1244600" progId="Word.Document.12">
                  <p:embed/>
                </p:oleObj>
              </mc:Choice>
              <mc:Fallback>
                <p:oleObj name="文档" r:id="rId2" imgW="10706100" imgH="1244600" progId="Word.Document.12">
                  <p:embed/>
                  <p:pic>
                    <p:nvPicPr>
                      <p:cNvPr id="32771" name="对象 1">
                        <a:extLst>
                          <a:ext uri="{FF2B5EF4-FFF2-40B4-BE49-F238E27FC236}">
                            <a16:creationId xmlns:a16="http://schemas.microsoft.com/office/drawing/2014/main" id="{CFE57D3D-3C53-442A-9F26-02DF86D0E038}"/>
                          </a:ext>
                        </a:extLst>
                      </p:cNvPr>
                      <p:cNvPicPr>
                        <a:picLocks noChangeAspect="1" noChangeArrowheads="1"/>
                      </p:cNvPicPr>
                      <p:nvPr/>
                    </p:nvPicPr>
                    <p:blipFill>
                      <a:blip r:embed="rId3"/>
                      <a:srcRect/>
                      <a:stretch>
                        <a:fillRect/>
                      </a:stretch>
                    </p:blipFill>
                    <p:spPr bwMode="auto">
                      <a:xfrm>
                        <a:off x="808355" y="2698750"/>
                        <a:ext cx="10675938"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矩形 14">
            <a:extLst>
              <a:ext uri="{FF2B5EF4-FFF2-40B4-BE49-F238E27FC236}">
                <a16:creationId xmlns:a16="http://schemas.microsoft.com/office/drawing/2014/main" id="{6763D5B9-77A1-761F-12E0-7A70A6D0F5A5}"/>
              </a:ext>
            </a:extLst>
          </p:cNvPr>
          <p:cNvSpPr/>
          <p:nvPr/>
        </p:nvSpPr>
        <p:spPr>
          <a:xfrm>
            <a:off x="808355" y="3933825"/>
            <a:ext cx="9017212" cy="576248"/>
          </a:xfrm>
          <a:prstGeom prst="rect">
            <a:avLst/>
          </a:prstGeom>
        </p:spPr>
        <p:txBody>
          <a:bodyPr wrap="none">
            <a:spAutoFit/>
          </a:bodyPr>
          <a:lstStyle>
            <a:lvl1pPr eaLnBrk="0" hangingPunct="0">
              <a:tabLst>
                <a:tab pos="2700338"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700338"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故不存在实数</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，使得</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p</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是</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q</a:t>
            </a:r>
            <a:r>
              <a:rPr lang="zh-CN" altLang="zh-CN" sz="2400" dirty="0">
                <a:latin typeface="Times New Roman" panose="02020603050405020304" pitchFamily="18" charset="0"/>
                <a:ea typeface="SimSun" panose="02010600030101010101" pitchFamily="2" charset="-122"/>
                <a:cs typeface="Times New Roman" panose="02020603050405020304" pitchFamily="18" charset="0"/>
              </a:rPr>
              <a:t>的充要条件</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，因此实数</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的解集为空集</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endParaRPr lang="zh-CN" altLang="zh-CN" sz="10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74798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1">
            <a:extLst>
              <a:ext uri="{FF2B5EF4-FFF2-40B4-BE49-F238E27FC236}">
                <a16:creationId xmlns:a16="http://schemas.microsoft.com/office/drawing/2014/main" id="{A4D55145-4870-9F8A-7724-38B46E4095B8}"/>
              </a:ext>
            </a:extLst>
          </p:cNvPr>
          <p:cNvSpPr>
            <a:spLocks noChangeArrowheads="1"/>
          </p:cNvSpPr>
          <p:nvPr/>
        </p:nvSpPr>
        <p:spPr bwMode="auto">
          <a:xfrm>
            <a:off x="452438" y="1268413"/>
            <a:ext cx="10864850" cy="279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457200" eaLnBrk="0" hangingPunct="0">
              <a:tabLst>
                <a:tab pos="2700338"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700338"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en-US" altLang="zh-CN" sz="2400" dirty="0">
                <a:latin typeface="Times New Roman" panose="02020603050405020304" pitchFamily="18" charset="0"/>
                <a:ea typeface="黑体" panose="02010609060101010101" pitchFamily="49" charset="-122"/>
                <a:cs typeface="Courier New" panose="02070309020205020404" pitchFamily="49" charset="0"/>
              </a:rPr>
              <a:t>1.</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若</a:t>
            </a:r>
            <a:r>
              <a:rPr lang="en-US" altLang="zh-CN" sz="2400" i="1" dirty="0">
                <a:latin typeface="Times New Roman" panose="02020603050405020304" pitchFamily="18" charset="0"/>
                <a:ea typeface="黑体" panose="02010609060101010101" pitchFamily="49" charset="-122"/>
                <a:cs typeface="Courier New" panose="02070309020205020404" pitchFamily="49" charset="0"/>
              </a:rPr>
              <a:t>p</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是</a:t>
            </a:r>
            <a:r>
              <a:rPr lang="en-US" altLang="zh-CN" sz="2400" i="1" dirty="0">
                <a:latin typeface="Times New Roman" panose="02020603050405020304" pitchFamily="18" charset="0"/>
                <a:ea typeface="黑体" panose="02010609060101010101" pitchFamily="49" charset="-122"/>
                <a:cs typeface="Courier New" panose="02070309020205020404" pitchFamily="49" charset="0"/>
              </a:rPr>
              <a:t>q</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的充要条件，则命题</a:t>
            </a:r>
            <a:r>
              <a:rPr lang="en-US" altLang="zh-CN" sz="2400" i="1" dirty="0">
                <a:latin typeface="Times New Roman" panose="02020603050405020304" pitchFamily="18" charset="0"/>
                <a:ea typeface="黑体" panose="02010609060101010101" pitchFamily="49" charset="-122"/>
                <a:cs typeface="Courier New" panose="02070309020205020404" pitchFamily="49" charset="0"/>
              </a:rPr>
              <a:t>p</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400" i="1" dirty="0">
                <a:latin typeface="Times New Roman" panose="02020603050405020304" pitchFamily="18" charset="0"/>
                <a:ea typeface="黑体" panose="02010609060101010101" pitchFamily="49" charset="-122"/>
                <a:cs typeface="Courier New" panose="02070309020205020404" pitchFamily="49" charset="0"/>
              </a:rPr>
              <a:t>q</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是两个相互等价的命题</a:t>
            </a:r>
            <a:r>
              <a:rPr lang="en-US" altLang="zh-CN" sz="2400" dirty="0">
                <a:latin typeface="Times New Roman" panose="02020603050405020304" pitchFamily="18" charset="0"/>
                <a:ea typeface="黑体" panose="02010609060101010101" pitchFamily="49" charset="-122"/>
                <a:cs typeface="Courier New" panose="02070309020205020404" pitchFamily="49" charset="0"/>
              </a:rPr>
              <a: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这种说法对吗？</a:t>
            </a:r>
            <a:endParaRPr lang="zh-CN" altLang="zh-CN" sz="1000" dirty="0">
              <a:latin typeface="宋体" panose="02010600030101010101" pitchFamily="2" charset="-122"/>
              <a:ea typeface="黑体" panose="02010609060101010101" pitchFamily="49" charset="-122"/>
              <a:cs typeface="Courier New" panose="02070309020205020404" pitchFamily="49" charset="0"/>
            </a:endParaRPr>
          </a:p>
          <a:p>
            <a:pPr algn="just" eaLnBrk="1" hangingPunct="1">
              <a:lnSpc>
                <a:spcPct val="150000"/>
              </a:lnSpc>
            </a:pPr>
            <a:r>
              <a:rPr lang="en-US" altLang="zh-CN" sz="2400" dirty="0">
                <a:latin typeface="Times New Roman" panose="02020603050405020304" pitchFamily="18" charset="0"/>
                <a:ea typeface="黑体" panose="02010609060101010101" pitchFamily="49" charset="-122"/>
                <a:cs typeface="Courier New" panose="02070309020205020404" pitchFamily="49" charset="0"/>
              </a:rPr>
              <a:t>	</a:t>
            </a:r>
            <a:r>
              <a:rPr lang="zh-CN" altLang="zh-CN" sz="2400" dirty="0">
                <a:solidFill>
                  <a:srgbClr val="FF0000"/>
                </a:solidFill>
                <a:latin typeface="Times New Roman" panose="02020603050405020304" pitchFamily="18" charset="0"/>
                <a:ea typeface="黑体" panose="02010609060101010101" pitchFamily="49" charset="-122"/>
                <a:cs typeface="Courier New" panose="02070309020205020404" pitchFamily="49" charset="0"/>
              </a:rPr>
              <a:t>提示　</a:t>
            </a:r>
            <a:r>
              <a:rPr lang="zh-CN" altLang="zh-CN" sz="2400" dirty="0">
                <a:solidFill>
                  <a:srgbClr val="FF0000"/>
                </a:solidFill>
                <a:latin typeface="Times New Roman" panose="02020603050405020304" pitchFamily="18" charset="0"/>
                <a:ea typeface="仿宋_GB2312" pitchFamily="49" charset="-122"/>
                <a:cs typeface="Times New Roman" panose="02020603050405020304" pitchFamily="18" charset="0"/>
              </a:rPr>
              <a:t>正确</a:t>
            </a:r>
            <a:r>
              <a:rPr lang="en-US" altLang="zh-CN" sz="2400" dirty="0">
                <a:solidFill>
                  <a:srgbClr val="FF0000"/>
                </a:solidFill>
                <a:latin typeface="Times New Roman" panose="02020603050405020304" pitchFamily="18" charset="0"/>
                <a:ea typeface="仿宋_GB2312" pitchFamily="49" charset="-122"/>
                <a:cs typeface="Courier New" panose="02070309020205020404" pitchFamily="49" charset="0"/>
              </a:rPr>
              <a:t>.</a:t>
            </a:r>
            <a:r>
              <a:rPr lang="zh-CN" altLang="zh-CN" sz="2400" dirty="0">
                <a:solidFill>
                  <a:srgbClr val="FF0000"/>
                </a:solidFill>
                <a:latin typeface="Times New Roman" panose="02020603050405020304" pitchFamily="18" charset="0"/>
                <a:ea typeface="仿宋_GB2312" pitchFamily="49" charset="-122"/>
                <a:cs typeface="Times New Roman" panose="02020603050405020304" pitchFamily="18" charset="0"/>
              </a:rPr>
              <a:t>若</a:t>
            </a:r>
            <a:r>
              <a:rPr lang="en-US" altLang="zh-CN" sz="2400" i="1" dirty="0">
                <a:solidFill>
                  <a:srgbClr val="FF0000"/>
                </a:solidFill>
                <a:latin typeface="Times New Roman" panose="02020603050405020304" pitchFamily="18" charset="0"/>
                <a:ea typeface="仿宋_GB2312" pitchFamily="49" charset="-122"/>
                <a:cs typeface="Courier New" panose="02070309020205020404" pitchFamily="49" charset="0"/>
              </a:rPr>
              <a:t>p</a:t>
            </a:r>
            <a:r>
              <a:rPr lang="zh-CN" altLang="zh-CN" sz="2400" dirty="0">
                <a:solidFill>
                  <a:srgbClr val="FF0000"/>
                </a:solidFill>
                <a:latin typeface="Times New Roman" panose="02020603050405020304" pitchFamily="18" charset="0"/>
                <a:ea typeface="仿宋_GB2312" pitchFamily="49" charset="-122"/>
                <a:cs typeface="Times New Roman" panose="02020603050405020304" pitchFamily="18" charset="0"/>
              </a:rPr>
              <a:t>是</a:t>
            </a:r>
            <a:r>
              <a:rPr lang="en-US" altLang="zh-CN" sz="2400" i="1" dirty="0">
                <a:solidFill>
                  <a:srgbClr val="FF0000"/>
                </a:solidFill>
                <a:latin typeface="Times New Roman" panose="02020603050405020304" pitchFamily="18" charset="0"/>
                <a:ea typeface="仿宋_GB2312" pitchFamily="49" charset="-122"/>
                <a:cs typeface="Courier New" panose="02070309020205020404" pitchFamily="49" charset="0"/>
              </a:rPr>
              <a:t>q</a:t>
            </a:r>
            <a:r>
              <a:rPr lang="zh-CN" altLang="zh-CN" sz="2400" dirty="0">
                <a:solidFill>
                  <a:srgbClr val="FF0000"/>
                </a:solidFill>
                <a:latin typeface="Times New Roman" panose="02020603050405020304" pitchFamily="18" charset="0"/>
                <a:ea typeface="仿宋_GB2312" pitchFamily="49" charset="-122"/>
                <a:cs typeface="Times New Roman" panose="02020603050405020304" pitchFamily="18" charset="0"/>
              </a:rPr>
              <a:t>的充要条件，则</a:t>
            </a:r>
            <a:r>
              <a:rPr lang="en-US" altLang="zh-CN" sz="2400" i="1" dirty="0" err="1">
                <a:solidFill>
                  <a:srgbClr val="FF0000"/>
                </a:solidFill>
                <a:latin typeface="Times New Roman" panose="02020603050405020304" pitchFamily="18" charset="0"/>
                <a:ea typeface="仿宋_GB2312" pitchFamily="49" charset="-122"/>
                <a:cs typeface="Courier New" panose="02070309020205020404" pitchFamily="49" charset="0"/>
              </a:rPr>
              <a:t>p</a:t>
            </a:r>
            <a:r>
              <a:rPr lang="en-US" altLang="zh-CN" sz="2400" dirty="0" err="1">
                <a:solidFill>
                  <a:srgbClr val="FF0000"/>
                </a:solidFill>
                <a:latin typeface="Cambria Math" panose="02040503050406030204" pitchFamily="18" charset="0"/>
                <a:ea typeface="仿宋_GB2312" pitchFamily="49" charset="-122"/>
                <a:cs typeface="Cambria Math" panose="02040503050406030204" pitchFamily="18" charset="0"/>
              </a:rPr>
              <a:t>⇔</a:t>
            </a:r>
            <a:r>
              <a:rPr lang="en-US" altLang="zh-CN" sz="2400" i="1" dirty="0" err="1">
                <a:solidFill>
                  <a:srgbClr val="FF0000"/>
                </a:solidFill>
                <a:latin typeface="Times New Roman" panose="02020603050405020304" pitchFamily="18" charset="0"/>
                <a:ea typeface="仿宋_GB2312" pitchFamily="49" charset="-122"/>
                <a:cs typeface="Courier New" panose="02070309020205020404" pitchFamily="49" charset="0"/>
              </a:rPr>
              <a:t>q</a:t>
            </a:r>
            <a:r>
              <a:rPr lang="zh-CN" altLang="zh-CN" sz="2400" dirty="0">
                <a:solidFill>
                  <a:srgbClr val="FF0000"/>
                </a:solidFill>
                <a:latin typeface="Times New Roman" panose="02020603050405020304" pitchFamily="18" charset="0"/>
                <a:ea typeface="仿宋_GB2312" pitchFamily="49" charset="-122"/>
                <a:cs typeface="Times New Roman" panose="02020603050405020304" pitchFamily="18" charset="0"/>
              </a:rPr>
              <a:t>，即</a:t>
            </a:r>
            <a:r>
              <a:rPr lang="en-US" altLang="zh-CN" sz="2400" i="1" dirty="0">
                <a:solidFill>
                  <a:srgbClr val="FF0000"/>
                </a:solidFill>
                <a:latin typeface="Times New Roman" panose="02020603050405020304" pitchFamily="18" charset="0"/>
                <a:ea typeface="仿宋_GB2312" pitchFamily="49" charset="-122"/>
                <a:cs typeface="Courier New" panose="02070309020205020404" pitchFamily="49" charset="0"/>
              </a:rPr>
              <a:t>p</a:t>
            </a:r>
            <a:r>
              <a:rPr lang="zh-CN" altLang="zh-CN" sz="2400" dirty="0">
                <a:solidFill>
                  <a:srgbClr val="FF0000"/>
                </a:solidFill>
                <a:latin typeface="Times New Roman" panose="02020603050405020304" pitchFamily="18" charset="0"/>
                <a:ea typeface="仿宋_GB2312" pitchFamily="49" charset="-122"/>
                <a:cs typeface="Times New Roman" panose="02020603050405020304" pitchFamily="18" charset="0"/>
              </a:rPr>
              <a:t>等价于</a:t>
            </a:r>
            <a:r>
              <a:rPr lang="en-US" altLang="zh-CN" sz="2400" i="1" dirty="0">
                <a:solidFill>
                  <a:srgbClr val="FF0000"/>
                </a:solidFill>
                <a:latin typeface="Times New Roman" panose="02020603050405020304" pitchFamily="18" charset="0"/>
                <a:ea typeface="仿宋_GB2312" pitchFamily="49" charset="-122"/>
                <a:cs typeface="Courier New" panose="02070309020205020404" pitchFamily="49" charset="0"/>
              </a:rPr>
              <a:t>q</a:t>
            </a:r>
            <a:r>
              <a:rPr lang="zh-CN" altLang="zh-CN" sz="2400" dirty="0">
                <a:solidFill>
                  <a:srgbClr val="FF0000"/>
                </a:solidFill>
                <a:latin typeface="Times New Roman" panose="02020603050405020304" pitchFamily="18" charset="0"/>
                <a:ea typeface="仿宋_GB2312" pitchFamily="49" charset="-122"/>
                <a:cs typeface="Times New Roman" panose="02020603050405020304" pitchFamily="18" charset="0"/>
              </a:rPr>
              <a:t>，故此说法正确</a:t>
            </a:r>
            <a:r>
              <a:rPr lang="en-US" altLang="zh-CN" sz="2400" dirty="0">
                <a:solidFill>
                  <a:srgbClr val="FF0000"/>
                </a:solidFill>
                <a:latin typeface="Times New Roman" panose="02020603050405020304" pitchFamily="18" charset="0"/>
                <a:ea typeface="仿宋_GB2312" pitchFamily="49" charset="-122"/>
                <a:cs typeface="Courier New" panose="02070309020205020404" pitchFamily="49" charset="0"/>
              </a:rPr>
              <a:t>.</a:t>
            </a:r>
            <a:endParaRPr lang="zh-CN" altLang="zh-CN" sz="1000" dirty="0">
              <a:solidFill>
                <a:srgbClr val="FF0000"/>
              </a:solidFill>
              <a:latin typeface="宋体" panose="02010600030101010101" pitchFamily="2" charset="-122"/>
              <a:ea typeface="仿宋_GB2312" pitchFamily="49" charset="-122"/>
              <a:cs typeface="Courier New" panose="02070309020205020404" pitchFamily="49" charset="0"/>
            </a:endParaRPr>
          </a:p>
          <a:p>
            <a:pPr algn="just" eaLnBrk="1" hangingPunct="1">
              <a:lnSpc>
                <a:spcPct val="150000"/>
              </a:lnSpc>
            </a:pPr>
            <a:r>
              <a:rPr lang="en-US" altLang="zh-CN" sz="2400" dirty="0">
                <a:latin typeface="Times New Roman" panose="02020603050405020304" pitchFamily="18" charset="0"/>
                <a:ea typeface="仿宋_GB2312" pitchFamily="49" charset="-122"/>
                <a:cs typeface="Courier New" panose="02070309020205020404" pitchFamily="49" charset="0"/>
              </a:rPr>
              <a:t>2.</a:t>
            </a:r>
            <a:r>
              <a:rPr lang="en-US" altLang="zh-CN" sz="2400" dirty="0">
                <a:latin typeface="宋体"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仿宋_GB2312" pitchFamily="49" charset="-122"/>
                <a:cs typeface="Times New Roman" panose="02020603050405020304" pitchFamily="18" charset="0"/>
              </a:rPr>
              <a:t>p</a:t>
            </a:r>
            <a:r>
              <a:rPr lang="zh-CN" altLang="zh-CN" sz="2400" dirty="0">
                <a:latin typeface="Times New Roman" panose="02020603050405020304" pitchFamily="18" charset="0"/>
                <a:ea typeface="仿宋_GB2312" pitchFamily="49" charset="-122"/>
                <a:cs typeface="Courier New" panose="02070309020205020404" pitchFamily="49" charset="0"/>
              </a:rPr>
              <a:t>是</a:t>
            </a:r>
            <a:r>
              <a:rPr lang="en-US" altLang="zh-CN" sz="2400" i="1" dirty="0">
                <a:latin typeface="Times New Roman" panose="02020603050405020304" pitchFamily="18" charset="0"/>
                <a:ea typeface="仿宋_GB2312" pitchFamily="49" charset="-122"/>
                <a:cs typeface="Times New Roman" panose="02020603050405020304" pitchFamily="18" charset="0"/>
              </a:rPr>
              <a:t>q</a:t>
            </a:r>
            <a:r>
              <a:rPr lang="zh-CN" altLang="zh-CN" sz="2400" dirty="0">
                <a:latin typeface="Times New Roman" panose="02020603050405020304" pitchFamily="18" charset="0"/>
                <a:ea typeface="仿宋_GB2312" pitchFamily="49" charset="-122"/>
                <a:cs typeface="Courier New" panose="02070309020205020404" pitchFamily="49" charset="0"/>
              </a:rPr>
              <a:t>的充要条件</a:t>
            </a:r>
            <a:r>
              <a:rPr lang="en-US" altLang="zh-CN" sz="2400" dirty="0">
                <a:latin typeface="宋体" panose="02010600030101010101" pitchFamily="2" charset="-122"/>
                <a:ea typeface="仿宋_GB2312" pitchFamily="49" charset="-122"/>
                <a:cs typeface="Times New Roman" panose="02020603050405020304" pitchFamily="18" charset="0"/>
              </a:rPr>
              <a:t>”</a:t>
            </a:r>
            <a:r>
              <a:rPr lang="zh-CN" altLang="zh-CN" sz="2400" dirty="0">
                <a:latin typeface="Times New Roman" panose="02020603050405020304" pitchFamily="18" charset="0"/>
                <a:ea typeface="仿宋_GB2312" pitchFamily="49" charset="-122"/>
              </a:rPr>
              <a:t>与</a:t>
            </a:r>
            <a:r>
              <a:rPr lang="en-US" altLang="zh-CN" sz="2400" dirty="0">
                <a:latin typeface="宋体"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仿宋_GB2312" pitchFamily="49" charset="-122"/>
              </a:rPr>
              <a:t>p</a:t>
            </a:r>
            <a:r>
              <a:rPr lang="zh-CN" altLang="zh-CN" sz="2400" dirty="0">
                <a:latin typeface="Times New Roman" panose="02020603050405020304" pitchFamily="18" charset="0"/>
                <a:ea typeface="仿宋_GB2312" pitchFamily="49" charset="-122"/>
              </a:rPr>
              <a:t>的充要条件是</a:t>
            </a:r>
            <a:r>
              <a:rPr lang="en-US" altLang="zh-CN" sz="2400" i="1" dirty="0">
                <a:latin typeface="Times New Roman" panose="02020603050405020304" pitchFamily="18" charset="0"/>
                <a:ea typeface="仿宋_GB2312" pitchFamily="49" charset="-122"/>
              </a:rPr>
              <a:t>q</a:t>
            </a:r>
            <a:r>
              <a:rPr lang="en-US" altLang="zh-CN" sz="2400" dirty="0">
                <a:latin typeface="宋体" panose="02010600030101010101" pitchFamily="2" charset="-122"/>
                <a:cs typeface="Times New Roman" panose="02020603050405020304" pitchFamily="18" charset="0"/>
              </a:rPr>
              <a:t>”</a:t>
            </a:r>
            <a:r>
              <a:rPr lang="zh-CN" altLang="zh-CN" sz="2400" dirty="0">
                <a:latin typeface="Times New Roman" panose="02020603050405020304" pitchFamily="18" charset="0"/>
                <a:ea typeface="仿宋_GB2312" pitchFamily="49" charset="-122"/>
              </a:rPr>
              <a:t>的区别在哪里？</a:t>
            </a:r>
            <a:endParaRPr lang="zh-CN" altLang="zh-CN" sz="1000" dirty="0">
              <a:latin typeface="宋体" panose="02010600030101010101" pitchFamily="2" charset="-122"/>
              <a:cs typeface="Courier New" panose="02070309020205020404" pitchFamily="49" charset="0"/>
            </a:endParaRPr>
          </a:p>
          <a:p>
            <a:pPr algn="just" eaLnBrk="1" hangingPunct="1">
              <a:lnSpc>
                <a:spcPct val="150000"/>
              </a:lnSpc>
            </a:pPr>
            <a:r>
              <a:rPr lang="en-US" altLang="zh-CN" sz="2400" dirty="0">
                <a:latin typeface="Times New Roman" panose="02020603050405020304" pitchFamily="18" charset="0"/>
                <a:ea typeface="黑体" panose="02010609060101010101" pitchFamily="49" charset="-122"/>
              </a:rPr>
              <a:t>	</a:t>
            </a:r>
            <a:r>
              <a:rPr lang="zh-CN" altLang="zh-CN" sz="2400" dirty="0">
                <a:solidFill>
                  <a:srgbClr val="FF0000"/>
                </a:solidFill>
                <a:latin typeface="Times New Roman" panose="02020603050405020304" pitchFamily="18" charset="0"/>
                <a:ea typeface="黑体" panose="02010609060101010101" pitchFamily="49" charset="-122"/>
              </a:rPr>
              <a:t>提示</a:t>
            </a:r>
            <a:r>
              <a:rPr lang="zh-CN" altLang="zh-CN" sz="2400" dirty="0">
                <a:solidFill>
                  <a:srgbClr val="FF0000"/>
                </a:solidFill>
                <a:latin typeface="Times New Roman" panose="02020603050405020304" pitchFamily="18" charset="0"/>
                <a:ea typeface="仿宋_GB2312" pitchFamily="49" charset="-122"/>
              </a:rPr>
              <a:t>　</a:t>
            </a:r>
            <a:r>
              <a:rPr lang="en-US" altLang="zh-CN" sz="2400" dirty="0">
                <a:solidFill>
                  <a:srgbClr val="FF0000"/>
                </a:solidFill>
                <a:latin typeface="Times New Roman" panose="02020603050405020304" pitchFamily="18" charset="0"/>
                <a:ea typeface="仿宋_GB2312" pitchFamily="49" charset="-122"/>
              </a:rPr>
              <a:t>(1)</a:t>
            </a:r>
            <a:r>
              <a:rPr lang="en-US" altLang="zh-CN" sz="2400" i="1" dirty="0">
                <a:solidFill>
                  <a:srgbClr val="FF0000"/>
                </a:solidFill>
                <a:latin typeface="Times New Roman" panose="02020603050405020304" pitchFamily="18" charset="0"/>
                <a:ea typeface="仿宋_GB2312" pitchFamily="49" charset="-122"/>
              </a:rPr>
              <a:t>p</a:t>
            </a:r>
            <a:r>
              <a:rPr lang="zh-CN" altLang="zh-CN" sz="2400" dirty="0">
                <a:solidFill>
                  <a:srgbClr val="FF0000"/>
                </a:solidFill>
                <a:latin typeface="Times New Roman" panose="02020603050405020304" pitchFamily="18" charset="0"/>
                <a:ea typeface="仿宋_GB2312" pitchFamily="49" charset="-122"/>
              </a:rPr>
              <a:t>是</a:t>
            </a:r>
            <a:r>
              <a:rPr lang="en-US" altLang="zh-CN" sz="2400" i="1" dirty="0">
                <a:solidFill>
                  <a:srgbClr val="FF0000"/>
                </a:solidFill>
                <a:latin typeface="Times New Roman" panose="02020603050405020304" pitchFamily="18" charset="0"/>
                <a:ea typeface="仿宋_GB2312" pitchFamily="49" charset="-122"/>
              </a:rPr>
              <a:t>q</a:t>
            </a:r>
            <a:r>
              <a:rPr lang="zh-CN" altLang="zh-CN" sz="2400" dirty="0">
                <a:solidFill>
                  <a:srgbClr val="FF0000"/>
                </a:solidFill>
                <a:latin typeface="Times New Roman" panose="02020603050405020304" pitchFamily="18" charset="0"/>
                <a:ea typeface="仿宋_GB2312" pitchFamily="49" charset="-122"/>
              </a:rPr>
              <a:t>的充要条件说明</a:t>
            </a:r>
            <a:r>
              <a:rPr lang="en-US" altLang="zh-CN" sz="2400" i="1" dirty="0">
                <a:solidFill>
                  <a:srgbClr val="FF0000"/>
                </a:solidFill>
                <a:latin typeface="Times New Roman" panose="02020603050405020304" pitchFamily="18" charset="0"/>
                <a:ea typeface="仿宋_GB2312" pitchFamily="49" charset="-122"/>
              </a:rPr>
              <a:t>p</a:t>
            </a:r>
            <a:r>
              <a:rPr lang="zh-CN" altLang="zh-CN" sz="2400" dirty="0">
                <a:solidFill>
                  <a:srgbClr val="FF0000"/>
                </a:solidFill>
                <a:latin typeface="Times New Roman" panose="02020603050405020304" pitchFamily="18" charset="0"/>
                <a:ea typeface="仿宋_GB2312" pitchFamily="49" charset="-122"/>
              </a:rPr>
              <a:t>是条件，</a:t>
            </a:r>
            <a:r>
              <a:rPr lang="en-US" altLang="zh-CN" sz="2400" i="1" dirty="0">
                <a:solidFill>
                  <a:srgbClr val="FF0000"/>
                </a:solidFill>
                <a:latin typeface="Times New Roman" panose="02020603050405020304" pitchFamily="18" charset="0"/>
                <a:ea typeface="仿宋_GB2312" pitchFamily="49" charset="-122"/>
              </a:rPr>
              <a:t>q</a:t>
            </a:r>
            <a:r>
              <a:rPr lang="zh-CN" altLang="zh-CN" sz="2400" dirty="0">
                <a:solidFill>
                  <a:srgbClr val="FF0000"/>
                </a:solidFill>
                <a:latin typeface="Times New Roman" panose="02020603050405020304" pitchFamily="18" charset="0"/>
                <a:ea typeface="仿宋_GB2312" pitchFamily="49" charset="-122"/>
              </a:rPr>
              <a:t>是结论</a:t>
            </a:r>
            <a:r>
              <a:rPr lang="en-US" altLang="zh-CN" sz="2400" dirty="0">
                <a:solidFill>
                  <a:srgbClr val="FF0000"/>
                </a:solidFill>
                <a:latin typeface="Times New Roman" panose="02020603050405020304" pitchFamily="18" charset="0"/>
                <a:ea typeface="仿宋_GB2312" pitchFamily="49" charset="-122"/>
              </a:rPr>
              <a:t>.</a:t>
            </a:r>
            <a:endParaRPr lang="zh-CN" altLang="zh-CN" sz="1000" dirty="0">
              <a:solidFill>
                <a:srgbClr val="FF0000"/>
              </a:solidFill>
              <a:latin typeface="宋体" panose="02010600030101010101" pitchFamily="2" charset="-122"/>
              <a:cs typeface="Courier New" panose="02070309020205020404" pitchFamily="49" charset="0"/>
            </a:endParaRPr>
          </a:p>
          <a:p>
            <a:pPr algn="just" eaLnBrk="1" hangingPunct="1">
              <a:lnSpc>
                <a:spcPct val="150000"/>
              </a:lnSpc>
            </a:pPr>
            <a:r>
              <a:rPr lang="en-US" altLang="zh-CN" sz="2400" dirty="0">
                <a:solidFill>
                  <a:srgbClr val="FF0000"/>
                </a:solidFill>
                <a:latin typeface="Times New Roman" panose="02020603050405020304" pitchFamily="18" charset="0"/>
                <a:ea typeface="仿宋_GB2312" pitchFamily="49" charset="-122"/>
              </a:rPr>
              <a:t>	(2)</a:t>
            </a:r>
            <a:r>
              <a:rPr lang="en-US" altLang="zh-CN" sz="2400" i="1" dirty="0">
                <a:solidFill>
                  <a:srgbClr val="FF0000"/>
                </a:solidFill>
                <a:latin typeface="Times New Roman" panose="02020603050405020304" pitchFamily="18" charset="0"/>
                <a:ea typeface="仿宋_GB2312" pitchFamily="49" charset="-122"/>
              </a:rPr>
              <a:t>p</a:t>
            </a:r>
            <a:r>
              <a:rPr lang="zh-CN" altLang="zh-CN" sz="2400" dirty="0">
                <a:solidFill>
                  <a:srgbClr val="FF0000"/>
                </a:solidFill>
                <a:latin typeface="Times New Roman" panose="02020603050405020304" pitchFamily="18" charset="0"/>
                <a:ea typeface="仿宋_GB2312" pitchFamily="49" charset="-122"/>
              </a:rPr>
              <a:t>的充要条件是</a:t>
            </a:r>
            <a:r>
              <a:rPr lang="en-US" altLang="zh-CN" sz="2400" i="1" dirty="0">
                <a:solidFill>
                  <a:srgbClr val="FF0000"/>
                </a:solidFill>
                <a:latin typeface="Times New Roman" panose="02020603050405020304" pitchFamily="18" charset="0"/>
                <a:ea typeface="仿宋_GB2312" pitchFamily="49" charset="-122"/>
              </a:rPr>
              <a:t>q</a:t>
            </a:r>
            <a:r>
              <a:rPr lang="zh-CN" altLang="zh-CN" sz="2400" dirty="0">
                <a:solidFill>
                  <a:srgbClr val="FF0000"/>
                </a:solidFill>
                <a:latin typeface="Times New Roman" panose="02020603050405020304" pitchFamily="18" charset="0"/>
                <a:ea typeface="仿宋_GB2312" pitchFamily="49" charset="-122"/>
              </a:rPr>
              <a:t>说明</a:t>
            </a:r>
            <a:r>
              <a:rPr lang="en-US" altLang="zh-CN" sz="2400" i="1" dirty="0">
                <a:solidFill>
                  <a:srgbClr val="FF0000"/>
                </a:solidFill>
                <a:latin typeface="Times New Roman" panose="02020603050405020304" pitchFamily="18" charset="0"/>
                <a:ea typeface="仿宋_GB2312" pitchFamily="49" charset="-122"/>
              </a:rPr>
              <a:t>q</a:t>
            </a:r>
            <a:r>
              <a:rPr lang="zh-CN" altLang="zh-CN" sz="2400" dirty="0">
                <a:solidFill>
                  <a:srgbClr val="FF0000"/>
                </a:solidFill>
                <a:latin typeface="Times New Roman" panose="02020603050405020304" pitchFamily="18" charset="0"/>
                <a:ea typeface="仿宋_GB2312" pitchFamily="49" charset="-122"/>
              </a:rPr>
              <a:t>是条件，</a:t>
            </a:r>
            <a:r>
              <a:rPr lang="en-US" altLang="zh-CN" sz="2400" i="1" dirty="0">
                <a:solidFill>
                  <a:srgbClr val="FF0000"/>
                </a:solidFill>
                <a:latin typeface="Times New Roman" panose="02020603050405020304" pitchFamily="18" charset="0"/>
                <a:ea typeface="仿宋_GB2312" pitchFamily="49" charset="-122"/>
              </a:rPr>
              <a:t>p</a:t>
            </a:r>
            <a:r>
              <a:rPr lang="zh-CN" altLang="zh-CN" sz="2400" dirty="0">
                <a:solidFill>
                  <a:srgbClr val="FF0000"/>
                </a:solidFill>
                <a:latin typeface="Times New Roman" panose="02020603050405020304" pitchFamily="18" charset="0"/>
                <a:ea typeface="仿宋_GB2312" pitchFamily="49" charset="-122"/>
              </a:rPr>
              <a:t>是结论</a:t>
            </a:r>
            <a:r>
              <a:rPr lang="en-US" altLang="zh-CN" sz="2400" dirty="0">
                <a:solidFill>
                  <a:srgbClr val="FF0000"/>
                </a:solidFill>
                <a:latin typeface="Times New Roman" panose="02020603050405020304" pitchFamily="18" charset="0"/>
                <a:ea typeface="仿宋_GB2312" pitchFamily="49" charset="-122"/>
              </a:rPr>
              <a:t>.</a:t>
            </a:r>
            <a:endParaRPr lang="zh-CN" altLang="zh-CN" sz="1000" dirty="0">
              <a:solidFill>
                <a:srgbClr val="FF0000"/>
              </a:solidFill>
              <a:latin typeface="宋体" panose="02010600030101010101" pitchFamily="2" charset="-122"/>
              <a:cs typeface="Courier New" panose="02070309020205020404" pitchFamily="49" charset="0"/>
            </a:endParaRPr>
          </a:p>
        </p:txBody>
      </p:sp>
      <p:sp>
        <p:nvSpPr>
          <p:cNvPr id="3" name="文本框 2">
            <a:extLst>
              <a:ext uri="{FF2B5EF4-FFF2-40B4-BE49-F238E27FC236}">
                <a16:creationId xmlns:a16="http://schemas.microsoft.com/office/drawing/2014/main" id="{C5FC8308-0255-1B76-F582-7CFC30BED117}"/>
              </a:ext>
            </a:extLst>
          </p:cNvPr>
          <p:cNvSpPr txBox="1"/>
          <p:nvPr/>
        </p:nvSpPr>
        <p:spPr>
          <a:xfrm>
            <a:off x="0" y="0"/>
            <a:ext cx="2263775"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微思考</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blinds(horizontal)">
                                      <p:cBhvr>
                                        <p:cTn id="7" dur="500"/>
                                        <p:tgtEl>
                                          <p:spTgt spid="10">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blinds(horizontal)">
                                      <p:cBhvr>
                                        <p:cTn id="12" dur="500"/>
                                        <p:tgtEl>
                                          <p:spTgt spid="10">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blinds(horizontal)">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226377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课堂小结</a:t>
            </a:r>
          </a:p>
        </p:txBody>
      </p:sp>
      <p:grpSp>
        <p:nvGrpSpPr>
          <p:cNvPr id="4" name="组合 3">
            <a:extLst>
              <a:ext uri="{FF2B5EF4-FFF2-40B4-BE49-F238E27FC236}">
                <a16:creationId xmlns:a16="http://schemas.microsoft.com/office/drawing/2014/main" id="{D3ACF642-2C20-F824-2623-763C88B0D404}"/>
              </a:ext>
            </a:extLst>
          </p:cNvPr>
          <p:cNvGrpSpPr/>
          <p:nvPr>
            <p:custDataLst>
              <p:tags r:id="rId1"/>
            </p:custDataLst>
          </p:nvPr>
        </p:nvGrpSpPr>
        <p:grpSpPr>
          <a:xfrm>
            <a:off x="269240" y="652145"/>
            <a:ext cx="11708765" cy="741045"/>
            <a:chOff x="424" y="1435"/>
            <a:chExt cx="18439" cy="1167"/>
          </a:xfrm>
        </p:grpSpPr>
        <p:sp>
          <p:nvSpPr>
            <p:cNvPr id="5" name="文本框 4">
              <a:extLst>
                <a:ext uri="{FF2B5EF4-FFF2-40B4-BE49-F238E27FC236}">
                  <a16:creationId xmlns:a16="http://schemas.microsoft.com/office/drawing/2014/main" id="{C9F255C9-432C-5D92-5C8F-BA9A64EF0A39}"/>
                </a:ext>
              </a:extLst>
            </p:cNvPr>
            <p:cNvSpPr txBox="1"/>
            <p:nvPr>
              <p:custDataLst>
                <p:tags r:id="rId17"/>
              </p:custDataLst>
            </p:nvPr>
          </p:nvSpPr>
          <p:spPr>
            <a:xfrm>
              <a:off x="424" y="1435"/>
              <a:ext cx="18439" cy="1167"/>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a:spAutoFit/>
            </a:bodyPr>
            <a:lstStyle/>
            <a:p>
              <a:pPr marL="0" marR="0" indent="0" algn="l" defTabSz="914400" rtl="0" fontAlgn="auto" latinLnBrk="1" hangingPunct="0">
                <a:lnSpc>
                  <a:spcPct val="130000"/>
                </a:lnSpc>
                <a:spcBef>
                  <a:spcPct val="0"/>
                </a:spcBef>
                <a:spcAft>
                  <a:spcPct val="0"/>
                </a:spcAft>
                <a:buClrTx/>
                <a:buSzTx/>
                <a:buFontTx/>
                <a:buNone/>
              </a:pPr>
              <a:r>
                <a:rPr lang="zh-CN" altLang="en-US" sz="2800">
                  <a:latin typeface="Times New Roman" panose="02020603050405020304" pitchFamily="18" charset="0"/>
                  <a:ea typeface="楷体" panose="02010609060101010101" charset="-122"/>
                  <a:cs typeface="Times New Roman" panose="02020603050405020304" pitchFamily="18" charset="0"/>
                  <a:sym typeface="+mn-ea"/>
                </a:rPr>
                <a:t>若</a:t>
              </a:r>
              <a:r>
                <a:rPr lang="en-US" altLang="zh-CN" sz="2800">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，则称：</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是</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的</a:t>
              </a:r>
              <a:r>
                <a:rPr lang="zh-CN" altLang="en-US" sz="2800" b="1">
                  <a:solidFill>
                    <a:srgbClr val="C00000"/>
                  </a:solidFill>
                  <a:latin typeface="Times New Roman" panose="02020603050405020304" pitchFamily="18" charset="0"/>
                  <a:ea typeface="楷体" panose="02010609060101010101" charset="-122"/>
                  <a:cs typeface="Times New Roman" panose="02020603050405020304" pitchFamily="18" charset="0"/>
                  <a:sym typeface="+mn-ea"/>
                </a:rPr>
                <a:t>充分不必要条件</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a:t>
              </a:r>
              <a:endParaRPr kumimoji="0" lang="zh-CN" altLang="en-US" sz="2800" b="0" i="0" u="none" strike="noStrike" cap="none" spc="0" normalizeH="0" baseline="0">
                <a:ln>
                  <a:noFill/>
                </a:ln>
                <a:solidFill>
                  <a:srgbClr val="000000"/>
                </a:solidFill>
                <a:effectLst/>
                <a:uFillTx/>
                <a:latin typeface="Times New Roman" panose="02020603050405020304" pitchFamily="18" charset="0"/>
                <a:ea typeface="楷体" panose="02010609060101010101" charset="-122"/>
                <a:cs typeface="Times New Roman" panose="02020603050405020304" pitchFamily="18" charset="0"/>
                <a:sym typeface="Calibri"/>
              </a:endParaRPr>
            </a:p>
          </p:txBody>
        </p:sp>
        <p:grpSp>
          <p:nvGrpSpPr>
            <p:cNvPr id="6" name="组合 5">
              <a:extLst>
                <a:ext uri="{FF2B5EF4-FFF2-40B4-BE49-F238E27FC236}">
                  <a16:creationId xmlns:a16="http://schemas.microsoft.com/office/drawing/2014/main" id="{49FA23F4-FD34-297E-BA24-93B20854A6DB}"/>
                </a:ext>
              </a:extLst>
            </p:cNvPr>
            <p:cNvGrpSpPr/>
            <p:nvPr>
              <p:custDataLst>
                <p:tags r:id="rId18"/>
              </p:custDataLst>
            </p:nvPr>
          </p:nvGrpSpPr>
          <p:grpSpPr>
            <a:xfrm>
              <a:off x="1052" y="1586"/>
              <a:ext cx="4365" cy="965"/>
              <a:chOff x="-7647" y="2923"/>
              <a:chExt cx="5102" cy="1131"/>
            </a:xfrm>
          </p:grpSpPr>
          <p:graphicFrame>
            <p:nvGraphicFramePr>
              <p:cNvPr id="7" name="对象 6">
                <a:hlinkClick r:id="" action="ppaction://ole?verb=0"/>
                <a:extLst>
                  <a:ext uri="{FF2B5EF4-FFF2-40B4-BE49-F238E27FC236}">
                    <a16:creationId xmlns:a16="http://schemas.microsoft.com/office/drawing/2014/main" id="{8B690161-1BF8-572D-CF13-9E028B0B0E0A}"/>
                  </a:ext>
                </a:extLst>
              </p:cNvPr>
              <p:cNvGraphicFramePr>
                <a:graphicFrameLocks noChangeAspect="1"/>
              </p:cNvGraphicFramePr>
              <p:nvPr>
                <p:custDataLst>
                  <p:tags r:id="rId19"/>
                </p:custDataLst>
              </p:nvPr>
            </p:nvGraphicFramePr>
            <p:xfrm>
              <a:off x="-7647" y="3038"/>
              <a:ext cx="5102" cy="1016"/>
            </p:xfrm>
            <a:graphic>
              <a:graphicData uri="http://schemas.openxmlformats.org/presentationml/2006/ole">
                <mc:AlternateContent xmlns:mc="http://schemas.openxmlformats.org/markup-compatibility/2006">
                  <mc:Choice xmlns:v="urn:schemas-microsoft-com:vml" Requires="v">
                    <p:oleObj r:id="rId22" imgW="889000" imgH="177165" progId="Equation.KSEE3">
                      <p:embed/>
                    </p:oleObj>
                  </mc:Choice>
                  <mc:Fallback>
                    <p:oleObj r:id="rId22" imgW="889000" imgH="177165" progId="Equation.KSEE3">
                      <p:embed/>
                      <p:pic>
                        <p:nvPicPr>
                          <p:cNvPr id="9" name="对象 8">
                            <a:hlinkClick r:id="" action="ppaction://ole?verb=0"/>
                          </p:cNvPr>
                          <p:cNvPicPr/>
                          <p:nvPr/>
                        </p:nvPicPr>
                        <p:blipFill>
                          <a:blip r:embed="rId23"/>
                          <a:stretch>
                            <a:fillRect/>
                          </a:stretch>
                        </p:blipFill>
                        <p:spPr>
                          <a:xfrm>
                            <a:off x="-7647" y="3038"/>
                            <a:ext cx="5102" cy="1016"/>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DFFB5253-965B-3D83-A303-31620CAC5920}"/>
                  </a:ext>
                </a:extLst>
              </p:cNvPr>
              <p:cNvGraphicFramePr>
                <a:graphicFrameLocks noChangeAspect="1"/>
              </p:cNvGraphicFramePr>
              <p:nvPr>
                <p:custDataLst>
                  <p:tags r:id="rId20"/>
                </p:custDataLst>
              </p:nvPr>
            </p:nvGraphicFramePr>
            <p:xfrm>
              <a:off x="-4282" y="2923"/>
              <a:ext cx="644" cy="1130"/>
            </p:xfrm>
            <a:graphic>
              <a:graphicData uri="http://schemas.openxmlformats.org/presentationml/2006/ole">
                <mc:AlternateContent xmlns:mc="http://schemas.openxmlformats.org/markup-compatibility/2006">
                  <mc:Choice xmlns:v="urn:schemas-microsoft-com:vml" Requires="v">
                    <p:oleObj name="Equation" r:id="rId24" imgW="2438400" imgH="4267200" progId="Equation.DSMT4">
                      <p:embed/>
                    </p:oleObj>
                  </mc:Choice>
                  <mc:Fallback>
                    <p:oleObj name="Equation" r:id="rId24" imgW="2438400" imgH="4267200" progId="Equation.DSMT4">
                      <p:embed/>
                      <p:pic>
                        <p:nvPicPr>
                          <p:cNvPr id="11" name="对象 10"/>
                          <p:cNvPicPr/>
                          <p:nvPr/>
                        </p:nvPicPr>
                        <p:blipFill>
                          <a:blip r:embed="rId25"/>
                          <a:stretch>
                            <a:fillRect/>
                          </a:stretch>
                        </p:blipFill>
                        <p:spPr>
                          <a:xfrm>
                            <a:off x="-4282" y="2923"/>
                            <a:ext cx="644" cy="1130"/>
                          </a:xfrm>
                          <a:prstGeom prst="rect">
                            <a:avLst/>
                          </a:prstGeom>
                          <a:noFill/>
                          <a:ln>
                            <a:noFill/>
                          </a:ln>
                        </p:spPr>
                      </p:pic>
                    </p:oleObj>
                  </mc:Fallback>
                </mc:AlternateContent>
              </a:graphicData>
            </a:graphic>
          </p:graphicFrame>
        </p:grpSp>
      </p:grpSp>
      <p:grpSp>
        <p:nvGrpSpPr>
          <p:cNvPr id="9" name="组合 8">
            <a:extLst>
              <a:ext uri="{FF2B5EF4-FFF2-40B4-BE49-F238E27FC236}">
                <a16:creationId xmlns:a16="http://schemas.microsoft.com/office/drawing/2014/main" id="{C52CC800-3C8B-9624-E306-5FB8608CEC32}"/>
              </a:ext>
            </a:extLst>
          </p:cNvPr>
          <p:cNvGrpSpPr/>
          <p:nvPr>
            <p:custDataLst>
              <p:tags r:id="rId2"/>
            </p:custDataLst>
          </p:nvPr>
        </p:nvGrpSpPr>
        <p:grpSpPr>
          <a:xfrm>
            <a:off x="269240" y="1402715"/>
            <a:ext cx="11552555" cy="741045"/>
            <a:chOff x="547" y="4836"/>
            <a:chExt cx="18193" cy="1167"/>
          </a:xfrm>
        </p:grpSpPr>
        <p:sp>
          <p:nvSpPr>
            <p:cNvPr id="10" name="文本框 9">
              <a:extLst>
                <a:ext uri="{FF2B5EF4-FFF2-40B4-BE49-F238E27FC236}">
                  <a16:creationId xmlns:a16="http://schemas.microsoft.com/office/drawing/2014/main" id="{D6AD0BF4-DC45-8F1B-26F6-446CB3C85C03}"/>
                </a:ext>
              </a:extLst>
            </p:cNvPr>
            <p:cNvSpPr txBox="1"/>
            <p:nvPr>
              <p:custDataLst>
                <p:tags r:id="rId13"/>
              </p:custDataLst>
            </p:nvPr>
          </p:nvSpPr>
          <p:spPr>
            <a:xfrm>
              <a:off x="547" y="4836"/>
              <a:ext cx="18193" cy="1167"/>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a:spAutoFit/>
            </a:bodyPr>
            <a:lstStyle/>
            <a:p>
              <a:pPr marL="0" marR="0" indent="0" algn="l" defTabSz="914400" rtl="0" fontAlgn="auto" latinLnBrk="1" hangingPunct="0">
                <a:lnSpc>
                  <a:spcPct val="130000"/>
                </a:lnSpc>
                <a:spcBef>
                  <a:spcPct val="0"/>
                </a:spcBef>
                <a:spcAft>
                  <a:spcPct val="0"/>
                </a:spcAft>
                <a:buClrTx/>
                <a:buSzTx/>
                <a:buFontTx/>
                <a:buNone/>
              </a:pPr>
              <a:r>
                <a:rPr lang="zh-CN" altLang="en-US" sz="2800">
                  <a:latin typeface="Times New Roman" panose="02020603050405020304" pitchFamily="18" charset="0"/>
                  <a:ea typeface="楷体" panose="02010609060101010101" charset="-122"/>
                  <a:cs typeface="Times New Roman" panose="02020603050405020304" pitchFamily="18" charset="0"/>
                  <a:sym typeface="+mn-ea"/>
                </a:rPr>
                <a:t>若</a:t>
              </a:r>
              <a:r>
                <a:rPr lang="en-US" altLang="zh-CN" sz="2800">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，则称：</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是</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的</a:t>
              </a:r>
              <a:r>
                <a:rPr lang="zh-CN" altLang="en-US" sz="2800" b="1">
                  <a:solidFill>
                    <a:srgbClr val="C00000"/>
                  </a:solidFill>
                  <a:latin typeface="Times New Roman" panose="02020603050405020304" pitchFamily="18" charset="0"/>
                  <a:ea typeface="楷体" panose="02010609060101010101" charset="-122"/>
                  <a:cs typeface="Times New Roman" panose="02020603050405020304" pitchFamily="18" charset="0"/>
                  <a:sym typeface="+mn-ea"/>
                </a:rPr>
                <a:t>必要不充分条件</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a:t>
              </a:r>
              <a:endParaRPr kumimoji="0" lang="zh-CN" altLang="en-US" sz="2800" i="0" u="none" strike="noStrike" cap="none" spc="0" normalizeH="0" baseline="0">
                <a:ln>
                  <a:noFill/>
                </a:ln>
                <a:solidFill>
                  <a:srgbClr val="000000"/>
                </a:solidFill>
                <a:effectLst/>
                <a:uFillTx/>
                <a:latin typeface="Times New Roman" panose="02020603050405020304" pitchFamily="18" charset="0"/>
                <a:ea typeface="楷体" panose="02010609060101010101" charset="-122"/>
                <a:cs typeface="Times New Roman" panose="02020603050405020304" pitchFamily="18" charset="0"/>
                <a:sym typeface="Calibri"/>
              </a:endParaRPr>
            </a:p>
          </p:txBody>
        </p:sp>
        <p:grpSp>
          <p:nvGrpSpPr>
            <p:cNvPr id="11" name="组合 10">
              <a:extLst>
                <a:ext uri="{FF2B5EF4-FFF2-40B4-BE49-F238E27FC236}">
                  <a16:creationId xmlns:a16="http://schemas.microsoft.com/office/drawing/2014/main" id="{F13F88A0-20C3-D909-F956-AB414701217C}"/>
                </a:ext>
              </a:extLst>
            </p:cNvPr>
            <p:cNvGrpSpPr/>
            <p:nvPr>
              <p:custDataLst>
                <p:tags r:id="rId14"/>
              </p:custDataLst>
            </p:nvPr>
          </p:nvGrpSpPr>
          <p:grpSpPr>
            <a:xfrm>
              <a:off x="1327" y="4919"/>
              <a:ext cx="4366" cy="979"/>
              <a:chOff x="-6468" y="2755"/>
              <a:chExt cx="4973" cy="1148"/>
            </a:xfrm>
          </p:grpSpPr>
          <p:graphicFrame>
            <p:nvGraphicFramePr>
              <p:cNvPr id="12" name="对象 11">
                <a:hlinkClick r:id="" action="ppaction://ole?verb=0"/>
                <a:extLst>
                  <a:ext uri="{FF2B5EF4-FFF2-40B4-BE49-F238E27FC236}">
                    <a16:creationId xmlns:a16="http://schemas.microsoft.com/office/drawing/2014/main" id="{B2DD2C6D-5846-D5EB-ABA2-4ABD7775D389}"/>
                  </a:ext>
                </a:extLst>
              </p:cNvPr>
              <p:cNvGraphicFramePr>
                <a:graphicFrameLocks noChangeAspect="1"/>
              </p:cNvGraphicFramePr>
              <p:nvPr>
                <p:custDataLst>
                  <p:tags r:id="rId15"/>
                </p:custDataLst>
              </p:nvPr>
            </p:nvGraphicFramePr>
            <p:xfrm>
              <a:off x="-6468" y="2913"/>
              <a:ext cx="4973" cy="990"/>
            </p:xfrm>
            <a:graphic>
              <a:graphicData uri="http://schemas.openxmlformats.org/presentationml/2006/ole">
                <mc:AlternateContent xmlns:mc="http://schemas.openxmlformats.org/markup-compatibility/2006">
                  <mc:Choice xmlns:v="urn:schemas-microsoft-com:vml" Requires="v">
                    <p:oleObj r:id="rId26" imgW="889000" imgH="177165" progId="Equation.KSEE3">
                      <p:embed/>
                    </p:oleObj>
                  </mc:Choice>
                  <mc:Fallback>
                    <p:oleObj r:id="rId26" imgW="889000" imgH="177165" progId="Equation.KSEE3">
                      <p:embed/>
                      <p:pic>
                        <p:nvPicPr>
                          <p:cNvPr id="6" name="对象 5">
                            <a:hlinkClick r:id="" action="ppaction://ole?verb=0"/>
                          </p:cNvPr>
                          <p:cNvPicPr/>
                          <p:nvPr/>
                        </p:nvPicPr>
                        <p:blipFill>
                          <a:blip r:embed="rId27"/>
                          <a:stretch>
                            <a:fillRect/>
                          </a:stretch>
                        </p:blipFill>
                        <p:spPr>
                          <a:xfrm>
                            <a:off x="-6468" y="2913"/>
                            <a:ext cx="4973" cy="99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396B9AD1-47AC-8059-0DFD-206213B3D274}"/>
                  </a:ext>
                </a:extLst>
              </p:cNvPr>
              <p:cNvGraphicFramePr>
                <a:graphicFrameLocks noChangeAspect="1"/>
              </p:cNvGraphicFramePr>
              <p:nvPr>
                <p:custDataLst>
                  <p:tags r:id="rId16"/>
                </p:custDataLst>
              </p:nvPr>
            </p:nvGraphicFramePr>
            <p:xfrm>
              <a:off x="-3203" y="2755"/>
              <a:ext cx="644" cy="1130"/>
            </p:xfrm>
            <a:graphic>
              <a:graphicData uri="http://schemas.openxmlformats.org/presentationml/2006/ole">
                <mc:AlternateContent xmlns:mc="http://schemas.openxmlformats.org/markup-compatibility/2006">
                  <mc:Choice xmlns:v="urn:schemas-microsoft-com:vml" Requires="v">
                    <p:oleObj name="Equation" r:id="rId28" imgW="2438400" imgH="4267200" progId="Equation.DSMT4">
                      <p:embed/>
                    </p:oleObj>
                  </mc:Choice>
                  <mc:Fallback>
                    <p:oleObj name="Equation" r:id="rId28" imgW="2438400" imgH="4267200" progId="Equation.DSMT4">
                      <p:embed/>
                      <p:pic>
                        <p:nvPicPr>
                          <p:cNvPr id="8" name="对象 7"/>
                          <p:cNvPicPr/>
                          <p:nvPr/>
                        </p:nvPicPr>
                        <p:blipFill>
                          <a:blip r:embed="rId25"/>
                          <a:stretch>
                            <a:fillRect/>
                          </a:stretch>
                        </p:blipFill>
                        <p:spPr>
                          <a:xfrm>
                            <a:off x="-3203" y="2755"/>
                            <a:ext cx="644" cy="1130"/>
                          </a:xfrm>
                          <a:prstGeom prst="rect">
                            <a:avLst/>
                          </a:prstGeom>
                          <a:noFill/>
                          <a:ln>
                            <a:noFill/>
                          </a:ln>
                        </p:spPr>
                      </p:pic>
                    </p:oleObj>
                  </mc:Fallback>
                </mc:AlternateContent>
              </a:graphicData>
            </a:graphic>
          </p:graphicFrame>
        </p:grpSp>
      </p:grpSp>
      <p:grpSp>
        <p:nvGrpSpPr>
          <p:cNvPr id="14" name="组合 13">
            <a:extLst>
              <a:ext uri="{FF2B5EF4-FFF2-40B4-BE49-F238E27FC236}">
                <a16:creationId xmlns:a16="http://schemas.microsoft.com/office/drawing/2014/main" id="{3F2728BF-0E68-8AE6-57BB-1E612490473E}"/>
              </a:ext>
            </a:extLst>
          </p:cNvPr>
          <p:cNvGrpSpPr/>
          <p:nvPr>
            <p:custDataLst>
              <p:tags r:id="rId3"/>
            </p:custDataLst>
          </p:nvPr>
        </p:nvGrpSpPr>
        <p:grpSpPr>
          <a:xfrm>
            <a:off x="269240" y="2153285"/>
            <a:ext cx="11552555" cy="741045"/>
            <a:chOff x="475" y="3845"/>
            <a:chExt cx="18193" cy="1167"/>
          </a:xfrm>
        </p:grpSpPr>
        <p:grpSp>
          <p:nvGrpSpPr>
            <p:cNvPr id="15" name="组合 14">
              <a:extLst>
                <a:ext uri="{FF2B5EF4-FFF2-40B4-BE49-F238E27FC236}">
                  <a16:creationId xmlns:a16="http://schemas.microsoft.com/office/drawing/2014/main" id="{26CDD101-DC29-8DA6-3F17-9C8BE2A5F304}"/>
                </a:ext>
              </a:extLst>
            </p:cNvPr>
            <p:cNvGrpSpPr/>
            <p:nvPr>
              <p:custDataLst>
                <p:tags r:id="rId8"/>
              </p:custDataLst>
            </p:nvPr>
          </p:nvGrpSpPr>
          <p:grpSpPr>
            <a:xfrm>
              <a:off x="475" y="3845"/>
              <a:ext cx="18193" cy="1167"/>
              <a:chOff x="547" y="4836"/>
              <a:chExt cx="18193" cy="1167"/>
            </a:xfrm>
          </p:grpSpPr>
          <p:sp>
            <p:nvSpPr>
              <p:cNvPr id="18" name="文本框 17">
                <a:extLst>
                  <a:ext uri="{FF2B5EF4-FFF2-40B4-BE49-F238E27FC236}">
                    <a16:creationId xmlns:a16="http://schemas.microsoft.com/office/drawing/2014/main" id="{29D9E603-9EC4-D03E-0C02-0075DC4BBB77}"/>
                  </a:ext>
                </a:extLst>
              </p:cNvPr>
              <p:cNvSpPr txBox="1"/>
              <p:nvPr>
                <p:custDataLst>
                  <p:tags r:id="rId11"/>
                </p:custDataLst>
              </p:nvPr>
            </p:nvSpPr>
            <p:spPr>
              <a:xfrm>
                <a:off x="547" y="4836"/>
                <a:ext cx="18193" cy="1167"/>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a:spAutoFit/>
              </a:bodyPr>
              <a:lstStyle/>
              <a:p>
                <a:pPr marL="0" marR="0" indent="0" algn="l" defTabSz="914400" rtl="0" fontAlgn="auto" latinLnBrk="1" hangingPunct="0">
                  <a:lnSpc>
                    <a:spcPct val="130000"/>
                  </a:lnSpc>
                  <a:spcBef>
                    <a:spcPct val="0"/>
                  </a:spcBef>
                  <a:spcAft>
                    <a:spcPct val="0"/>
                  </a:spcAft>
                  <a:buClrTx/>
                  <a:buSzTx/>
                  <a:buFontTx/>
                  <a:buNone/>
                </a:pPr>
                <a:r>
                  <a:rPr lang="zh-CN" altLang="en-US" sz="2800">
                    <a:latin typeface="Times New Roman" panose="02020603050405020304" pitchFamily="18" charset="0"/>
                    <a:ea typeface="楷体" panose="02010609060101010101" charset="-122"/>
                    <a:cs typeface="Times New Roman" panose="02020603050405020304" pitchFamily="18" charset="0"/>
                    <a:sym typeface="+mn-ea"/>
                  </a:rPr>
                  <a:t>若</a:t>
                </a:r>
                <a:r>
                  <a:rPr lang="en-US" altLang="zh-CN" sz="2800">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，则称：</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是</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的</a:t>
                </a:r>
                <a:r>
                  <a:rPr lang="zh-CN" altLang="en-US" sz="2800" b="1">
                    <a:solidFill>
                      <a:srgbClr val="C00000"/>
                    </a:solidFill>
                    <a:latin typeface="Times New Roman" panose="02020603050405020304" pitchFamily="18" charset="0"/>
                    <a:ea typeface="楷体" panose="02010609060101010101" charset="-122"/>
                    <a:cs typeface="Times New Roman" panose="02020603050405020304" pitchFamily="18" charset="0"/>
                    <a:sym typeface="+mn-ea"/>
                  </a:rPr>
                  <a:t>既不充分也不必要条件</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a:t>
                </a:r>
                <a:endParaRPr kumimoji="0" lang="zh-CN" altLang="en-US" sz="2800" i="0" u="none" strike="noStrike" cap="none" spc="0" normalizeH="0" baseline="0">
                  <a:ln>
                    <a:noFill/>
                  </a:ln>
                  <a:solidFill>
                    <a:srgbClr val="000000"/>
                  </a:solidFill>
                  <a:effectLst/>
                  <a:uFillTx/>
                  <a:latin typeface="Times New Roman" panose="02020603050405020304" pitchFamily="18" charset="0"/>
                  <a:ea typeface="楷体" panose="02010609060101010101" charset="-122"/>
                  <a:cs typeface="Times New Roman" panose="02020603050405020304" pitchFamily="18" charset="0"/>
                  <a:sym typeface="Calibri"/>
                </a:endParaRPr>
              </a:p>
            </p:txBody>
          </p:sp>
          <p:graphicFrame>
            <p:nvGraphicFramePr>
              <p:cNvPr id="19" name="对象 18">
                <a:extLst>
                  <a:ext uri="{FF2B5EF4-FFF2-40B4-BE49-F238E27FC236}">
                    <a16:creationId xmlns:a16="http://schemas.microsoft.com/office/drawing/2014/main" id="{897EEB7B-0EEE-0CE8-2FF6-68AA26E4E72E}"/>
                  </a:ext>
                </a:extLst>
              </p:cNvPr>
              <p:cNvGraphicFramePr>
                <a:graphicFrameLocks noChangeAspect="1"/>
              </p:cNvGraphicFramePr>
              <p:nvPr>
                <p:custDataLst>
                  <p:tags r:id="rId12"/>
                </p:custDataLst>
              </p:nvPr>
            </p:nvGraphicFramePr>
            <p:xfrm>
              <a:off x="4193" y="4919"/>
              <a:ext cx="565" cy="964"/>
            </p:xfrm>
            <a:graphic>
              <a:graphicData uri="http://schemas.openxmlformats.org/presentationml/2006/ole">
                <mc:AlternateContent xmlns:mc="http://schemas.openxmlformats.org/markup-compatibility/2006">
                  <mc:Choice xmlns:v="urn:schemas-microsoft-com:vml" Requires="v">
                    <p:oleObj name="Equation" r:id="rId29" imgW="2438400" imgH="4267200" progId="Equation.DSMT4">
                      <p:embed/>
                    </p:oleObj>
                  </mc:Choice>
                  <mc:Fallback>
                    <p:oleObj name="Equation" r:id="rId29" imgW="2438400" imgH="4267200" progId="Equation.DSMT4">
                      <p:embed/>
                      <p:pic>
                        <p:nvPicPr>
                          <p:cNvPr id="32" name="对象 31"/>
                          <p:cNvPicPr/>
                          <p:nvPr/>
                        </p:nvPicPr>
                        <p:blipFill>
                          <a:blip r:embed="rId25"/>
                          <a:stretch>
                            <a:fillRect/>
                          </a:stretch>
                        </p:blipFill>
                        <p:spPr>
                          <a:xfrm>
                            <a:off x="4193" y="4919"/>
                            <a:ext cx="565" cy="964"/>
                          </a:xfrm>
                          <a:prstGeom prst="rect">
                            <a:avLst/>
                          </a:prstGeom>
                          <a:noFill/>
                          <a:ln>
                            <a:noFill/>
                          </a:ln>
                        </p:spPr>
                      </p:pic>
                    </p:oleObj>
                  </mc:Fallback>
                </mc:AlternateContent>
              </a:graphicData>
            </a:graphic>
          </p:graphicFrame>
        </p:grpSp>
        <p:graphicFrame>
          <p:nvGraphicFramePr>
            <p:cNvPr id="16" name="对象 15">
              <a:hlinkClick r:id="" action="ppaction://ole?verb=0"/>
              <a:extLst>
                <a:ext uri="{FF2B5EF4-FFF2-40B4-BE49-F238E27FC236}">
                  <a16:creationId xmlns:a16="http://schemas.microsoft.com/office/drawing/2014/main" id="{F072894B-EF95-36CE-41B6-B069B28B5087}"/>
                </a:ext>
              </a:extLst>
            </p:cNvPr>
            <p:cNvGraphicFramePr>
              <a:graphicFrameLocks noChangeAspect="1"/>
            </p:cNvGraphicFramePr>
            <p:nvPr>
              <p:custDataLst>
                <p:tags r:id="rId9"/>
              </p:custDataLst>
            </p:nvPr>
          </p:nvGraphicFramePr>
          <p:xfrm>
            <a:off x="1261" y="4025"/>
            <a:ext cx="4309" cy="867"/>
          </p:xfrm>
          <a:graphic>
            <a:graphicData uri="http://schemas.openxmlformats.org/presentationml/2006/ole">
              <mc:AlternateContent xmlns:mc="http://schemas.openxmlformats.org/markup-compatibility/2006">
                <mc:Choice xmlns:v="urn:schemas-microsoft-com:vml" Requires="v">
                  <p:oleObj r:id="rId30" imgW="889000" imgH="177165" progId="Equation.KSEE3">
                    <p:embed/>
                  </p:oleObj>
                </mc:Choice>
                <mc:Fallback>
                  <p:oleObj r:id="rId30" imgW="889000" imgH="177165" progId="Equation.KSEE3">
                    <p:embed/>
                    <p:pic>
                      <p:nvPicPr>
                        <p:cNvPr id="34" name="对象 33">
                          <a:hlinkClick r:id="" action="ppaction://ole?verb=0"/>
                        </p:cNvPr>
                        <p:cNvPicPr/>
                        <p:nvPr/>
                      </p:nvPicPr>
                      <p:blipFill>
                        <a:blip r:embed="rId23"/>
                        <a:stretch>
                          <a:fillRect/>
                        </a:stretch>
                      </p:blipFill>
                      <p:spPr>
                        <a:xfrm>
                          <a:off x="1261" y="4025"/>
                          <a:ext cx="4309" cy="867"/>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779BC72B-76F5-2CFD-72FC-D49A3CAA752A}"/>
                </a:ext>
              </a:extLst>
            </p:cNvPr>
            <p:cNvGraphicFramePr>
              <a:graphicFrameLocks noChangeAspect="1"/>
            </p:cNvGraphicFramePr>
            <p:nvPr>
              <p:custDataLst>
                <p:tags r:id="rId10"/>
              </p:custDataLst>
            </p:nvPr>
          </p:nvGraphicFramePr>
          <p:xfrm>
            <a:off x="1998" y="3991"/>
            <a:ext cx="544" cy="964"/>
          </p:xfrm>
          <a:graphic>
            <a:graphicData uri="http://schemas.openxmlformats.org/presentationml/2006/ole">
              <mc:AlternateContent xmlns:mc="http://schemas.openxmlformats.org/markup-compatibility/2006">
                <mc:Choice xmlns:v="urn:schemas-microsoft-com:vml" Requires="v">
                  <p:oleObj name="Equation" r:id="rId31" imgW="2438400" imgH="4267200" progId="Equation.DSMT4">
                    <p:embed/>
                  </p:oleObj>
                </mc:Choice>
                <mc:Fallback>
                  <p:oleObj name="Equation" r:id="rId31" imgW="2438400" imgH="4267200" progId="Equation.DSMT4">
                    <p:embed/>
                    <p:pic>
                      <p:nvPicPr>
                        <p:cNvPr id="36" name="对象 35"/>
                        <p:cNvPicPr/>
                        <p:nvPr/>
                      </p:nvPicPr>
                      <p:blipFill>
                        <a:blip r:embed="rId25"/>
                        <a:stretch>
                          <a:fillRect/>
                        </a:stretch>
                      </p:blipFill>
                      <p:spPr>
                        <a:xfrm>
                          <a:off x="1998" y="3991"/>
                          <a:ext cx="544" cy="964"/>
                        </a:xfrm>
                        <a:prstGeom prst="rect">
                          <a:avLst/>
                        </a:prstGeom>
                        <a:noFill/>
                        <a:ln>
                          <a:noFill/>
                        </a:ln>
                      </p:spPr>
                    </p:pic>
                  </p:oleObj>
                </mc:Fallback>
              </mc:AlternateContent>
            </a:graphicData>
          </a:graphic>
        </p:graphicFrame>
      </p:grpSp>
      <p:grpSp>
        <p:nvGrpSpPr>
          <p:cNvPr id="20" name="组合 19">
            <a:extLst>
              <a:ext uri="{FF2B5EF4-FFF2-40B4-BE49-F238E27FC236}">
                <a16:creationId xmlns:a16="http://schemas.microsoft.com/office/drawing/2014/main" id="{F7C6386E-D45E-07F8-6916-97AB4016817F}"/>
              </a:ext>
            </a:extLst>
          </p:cNvPr>
          <p:cNvGrpSpPr/>
          <p:nvPr>
            <p:custDataLst>
              <p:tags r:id="rId4"/>
            </p:custDataLst>
          </p:nvPr>
        </p:nvGrpSpPr>
        <p:grpSpPr>
          <a:xfrm>
            <a:off x="269240" y="2903855"/>
            <a:ext cx="11552555" cy="741045"/>
            <a:chOff x="504" y="5479"/>
            <a:chExt cx="18193" cy="1167"/>
          </a:xfrm>
        </p:grpSpPr>
        <p:sp>
          <p:nvSpPr>
            <p:cNvPr id="21" name="文本框 20">
              <a:extLst>
                <a:ext uri="{FF2B5EF4-FFF2-40B4-BE49-F238E27FC236}">
                  <a16:creationId xmlns:a16="http://schemas.microsoft.com/office/drawing/2014/main" id="{52346771-1C6B-6A59-2808-1197E9E9D760}"/>
                </a:ext>
              </a:extLst>
            </p:cNvPr>
            <p:cNvSpPr txBox="1"/>
            <p:nvPr>
              <p:custDataLst>
                <p:tags r:id="rId6"/>
              </p:custDataLst>
            </p:nvPr>
          </p:nvSpPr>
          <p:spPr>
            <a:xfrm>
              <a:off x="504" y="5479"/>
              <a:ext cx="18193" cy="1167"/>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a:spAutoFit/>
            </a:bodyPr>
            <a:lstStyle/>
            <a:p>
              <a:pPr marL="0" marR="0" indent="0" algn="l" defTabSz="914400" rtl="0" fontAlgn="auto" latinLnBrk="1" hangingPunct="0">
                <a:lnSpc>
                  <a:spcPct val="130000"/>
                </a:lnSpc>
                <a:spcBef>
                  <a:spcPct val="0"/>
                </a:spcBef>
                <a:spcAft>
                  <a:spcPct val="0"/>
                </a:spcAft>
                <a:buClrTx/>
                <a:buSzTx/>
                <a:buFontTx/>
                <a:buNone/>
              </a:pPr>
              <a:r>
                <a:rPr lang="zh-CN" altLang="en-US" sz="2800">
                  <a:latin typeface="Times New Roman" panose="02020603050405020304" pitchFamily="18" charset="0"/>
                  <a:ea typeface="楷体" panose="02010609060101010101" charset="-122"/>
                  <a:cs typeface="Times New Roman" panose="02020603050405020304" pitchFamily="18" charset="0"/>
                  <a:sym typeface="+mn-ea"/>
                </a:rPr>
                <a:t>若</a:t>
              </a:r>
              <a:r>
                <a:rPr lang="en-US" altLang="zh-CN" sz="2800">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，则称：</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p</a:t>
              </a:r>
              <a:r>
                <a:rPr lang="zh-CN" altLang="zh-CN" sz="2800" kern="100">
                  <a:latin typeface="Times New Roman" panose="02020603050405020304" pitchFamily="18" charset="0"/>
                  <a:ea typeface="楷体" panose="02010609060101010101" charset="-122"/>
                  <a:cs typeface="Times New Roman" panose="02020603050405020304" pitchFamily="18" charset="0"/>
                  <a:sym typeface="+mn-ea"/>
                </a:rPr>
                <a:t>与</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q</a:t>
              </a:r>
              <a:r>
                <a:rPr lang="zh-CN" altLang="zh-CN" sz="2800" b="1" kern="100">
                  <a:solidFill>
                    <a:srgbClr val="C00000"/>
                  </a:solidFill>
                  <a:latin typeface="Times New Roman" panose="02020603050405020304" pitchFamily="18" charset="0"/>
                  <a:ea typeface="楷体" panose="02010609060101010101" charset="-122"/>
                  <a:cs typeface="Times New Roman" panose="02020603050405020304" pitchFamily="18" charset="0"/>
                  <a:sym typeface="+mn-ea"/>
                </a:rPr>
                <a:t>互为充要条件</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a:t>
              </a:r>
              <a:endParaRPr kumimoji="0" lang="zh-CN" altLang="en-US" sz="2800" i="0" u="none" strike="noStrike" cap="none" spc="0" normalizeH="0" baseline="0">
                <a:ln>
                  <a:noFill/>
                </a:ln>
                <a:solidFill>
                  <a:srgbClr val="000000"/>
                </a:solidFill>
                <a:effectLst/>
                <a:uFillTx/>
                <a:latin typeface="Times New Roman" panose="02020603050405020304" pitchFamily="18" charset="0"/>
                <a:ea typeface="楷体" panose="02010609060101010101" charset="-122"/>
                <a:cs typeface="Times New Roman" panose="02020603050405020304" pitchFamily="18" charset="0"/>
                <a:sym typeface="Calibri"/>
              </a:endParaRPr>
            </a:p>
          </p:txBody>
        </p:sp>
        <p:graphicFrame>
          <p:nvGraphicFramePr>
            <p:cNvPr id="22" name="对象 21">
              <a:hlinkClick r:id="" action="ppaction://ole?verb=0"/>
              <a:extLst>
                <a:ext uri="{FF2B5EF4-FFF2-40B4-BE49-F238E27FC236}">
                  <a16:creationId xmlns:a16="http://schemas.microsoft.com/office/drawing/2014/main" id="{F288F1F7-7678-36A8-497B-7802AE72CA04}"/>
                </a:ext>
              </a:extLst>
            </p:cNvPr>
            <p:cNvGraphicFramePr>
              <a:graphicFrameLocks noChangeAspect="1"/>
            </p:cNvGraphicFramePr>
            <p:nvPr>
              <p:custDataLst>
                <p:tags r:id="rId7"/>
              </p:custDataLst>
            </p:nvPr>
          </p:nvGraphicFramePr>
          <p:xfrm>
            <a:off x="1270" y="5778"/>
            <a:ext cx="2051" cy="794"/>
          </p:xfrm>
          <a:graphic>
            <a:graphicData uri="http://schemas.openxmlformats.org/presentationml/2006/ole">
              <mc:AlternateContent xmlns:mc="http://schemas.openxmlformats.org/markup-compatibility/2006">
                <mc:Choice xmlns:v="urn:schemas-microsoft-com:vml" Requires="v">
                  <p:oleObj r:id="rId32" imgW="457200" imgH="177165" progId="Equation.KSEE3">
                    <p:embed/>
                  </p:oleObj>
                </mc:Choice>
                <mc:Fallback>
                  <p:oleObj r:id="rId32" imgW="457200" imgH="177165" progId="Equation.KSEE3">
                    <p:embed/>
                    <p:pic>
                      <p:nvPicPr>
                        <p:cNvPr id="48" name="对象 47">
                          <a:hlinkClick r:id="" action="ppaction://ole?verb=0"/>
                        </p:cNvPr>
                        <p:cNvPicPr/>
                        <p:nvPr/>
                      </p:nvPicPr>
                      <p:blipFill>
                        <a:blip r:embed="rId33"/>
                        <a:stretch>
                          <a:fillRect/>
                        </a:stretch>
                      </p:blipFill>
                      <p:spPr>
                        <a:xfrm>
                          <a:off x="1270" y="5778"/>
                          <a:ext cx="2051" cy="794"/>
                        </a:xfrm>
                        <a:prstGeom prst="rect">
                          <a:avLst/>
                        </a:prstGeom>
                      </p:spPr>
                    </p:pic>
                  </p:oleObj>
                </mc:Fallback>
              </mc:AlternateContent>
            </a:graphicData>
          </a:graphic>
        </p:graphicFrame>
      </p:grpSp>
      <p:sp>
        <p:nvSpPr>
          <p:cNvPr id="23" name="矩形 22">
            <a:extLst>
              <a:ext uri="{FF2B5EF4-FFF2-40B4-BE49-F238E27FC236}">
                <a16:creationId xmlns:a16="http://schemas.microsoft.com/office/drawing/2014/main" id="{F7B84FCA-7E9E-20EC-B8D4-E0777DAC012E}"/>
              </a:ext>
            </a:extLst>
          </p:cNvPr>
          <p:cNvSpPr/>
          <p:nvPr>
            <p:custDataLst>
              <p:tags r:id="rId5"/>
            </p:custDataLst>
          </p:nvPr>
        </p:nvSpPr>
        <p:spPr>
          <a:xfrm>
            <a:off x="306705" y="3780790"/>
            <a:ext cx="11578590" cy="2330450"/>
          </a:xfrm>
          <a:prstGeom prst="rect">
            <a:avLst/>
          </a:prstGeom>
        </p:spPr>
        <p:txBody>
          <a:bodyPr wrap="square">
            <a:spAutoFit/>
          </a:bodyPr>
          <a:lstStyle/>
          <a:p>
            <a:pPr algn="just" fontAlgn="auto">
              <a:lnSpc>
                <a:spcPct val="130000"/>
              </a:lnSpc>
              <a:spcAft>
                <a:spcPct val="0"/>
              </a:spcAft>
            </a:pPr>
            <a:r>
              <a:rPr lang="zh-CN" altLang="zh-CN" sz="2800" b="1" kern="100">
                <a:latin typeface="Times New Roman" panose="02020603050405020304" pitchFamily="18" charset="0"/>
                <a:ea typeface="楷体" panose="02010609060101010101" charset="-122"/>
                <a:cs typeface="Times New Roman" panose="02020603050405020304" pitchFamily="18" charset="0"/>
              </a:rPr>
              <a:t>应用充分不必要、必要不充分及充要条件求参数值</a:t>
            </a:r>
            <a:r>
              <a:rPr lang="en-US" altLang="zh-CN" sz="2800" b="1" kern="100">
                <a:latin typeface="Times New Roman" panose="02020603050405020304" pitchFamily="18" charset="0"/>
                <a:ea typeface="楷体" panose="02010609060101010101" charset="-122"/>
                <a:cs typeface="Times New Roman" panose="02020603050405020304" pitchFamily="18" charset="0"/>
              </a:rPr>
              <a:t>(</a:t>
            </a:r>
            <a:r>
              <a:rPr lang="zh-CN" altLang="zh-CN" sz="2800" b="1" kern="100">
                <a:latin typeface="Times New Roman" panose="02020603050405020304" pitchFamily="18" charset="0"/>
                <a:ea typeface="楷体" panose="02010609060101010101" charset="-122"/>
                <a:cs typeface="Times New Roman" panose="02020603050405020304" pitchFamily="18" charset="0"/>
              </a:rPr>
              <a:t>范围</a:t>
            </a:r>
            <a:r>
              <a:rPr lang="en-US" altLang="zh-CN" sz="2800" b="1" kern="100">
                <a:latin typeface="Times New Roman" panose="02020603050405020304" pitchFamily="18" charset="0"/>
                <a:ea typeface="楷体" panose="02010609060101010101" charset="-122"/>
                <a:cs typeface="Times New Roman" panose="02020603050405020304" pitchFamily="18" charset="0"/>
              </a:rPr>
              <a:t>)</a:t>
            </a:r>
            <a:r>
              <a:rPr lang="zh-CN" altLang="zh-CN" sz="2800" b="1" kern="100">
                <a:latin typeface="Times New Roman" panose="02020603050405020304" pitchFamily="18" charset="0"/>
                <a:ea typeface="楷体" panose="02010609060101010101" charset="-122"/>
                <a:cs typeface="Times New Roman" panose="02020603050405020304" pitchFamily="18" charset="0"/>
              </a:rPr>
              <a:t>的一般步骤</a:t>
            </a:r>
            <a:r>
              <a:rPr lang="en-US" altLang="zh-CN" sz="2800" b="1" kern="100">
                <a:latin typeface="Times New Roman" panose="02020603050405020304" pitchFamily="18" charset="0"/>
                <a:ea typeface="楷体" panose="02010609060101010101" charset="-122"/>
                <a:cs typeface="Times New Roman" panose="02020603050405020304" pitchFamily="18" charset="0"/>
              </a:rPr>
              <a:t>:</a:t>
            </a:r>
            <a:endParaRPr lang="zh-CN" altLang="zh-CN" sz="2800" b="1" kern="100">
              <a:latin typeface="Times New Roman" panose="02020603050405020304" pitchFamily="18" charset="0"/>
              <a:ea typeface="楷体" panose="02010609060101010101" charset="-122"/>
              <a:cs typeface="Times New Roman" panose="02020603050405020304" pitchFamily="18" charset="0"/>
            </a:endParaRPr>
          </a:p>
          <a:p>
            <a:pPr algn="just" fontAlgn="auto">
              <a:lnSpc>
                <a:spcPct val="130000"/>
              </a:lnSpc>
              <a:spcAft>
                <a:spcPct val="0"/>
              </a:spcAft>
            </a:pPr>
            <a:r>
              <a:rPr lang="en-US" altLang="zh-CN" sz="2800" kern="100">
                <a:latin typeface="Times New Roman" panose="02020603050405020304" pitchFamily="18" charset="0"/>
                <a:ea typeface="楷体" panose="02010609060101010101" charset="-122"/>
                <a:cs typeface="Times New Roman" panose="02020603050405020304" pitchFamily="18" charset="0"/>
              </a:rPr>
              <a:t>(1)</a:t>
            </a:r>
            <a:r>
              <a:rPr lang="zh-CN" altLang="zh-CN" sz="2800" kern="100">
                <a:latin typeface="Times New Roman" panose="02020603050405020304" pitchFamily="18" charset="0"/>
                <a:ea typeface="楷体" panose="02010609060101010101" charset="-122"/>
                <a:cs typeface="Times New Roman" panose="02020603050405020304" pitchFamily="18" charset="0"/>
              </a:rPr>
              <a:t>根据已知将充分不必要条件、必要不充分条件或充要条件转化为集合间的关系；</a:t>
            </a:r>
          </a:p>
          <a:p>
            <a:pPr algn="just" fontAlgn="auto">
              <a:lnSpc>
                <a:spcPct val="130000"/>
              </a:lnSpc>
              <a:spcAft>
                <a:spcPct val="0"/>
              </a:spcAft>
            </a:pPr>
            <a:r>
              <a:rPr lang="en-US" altLang="zh-CN" sz="2800" kern="100" spc="-50">
                <a:latin typeface="Times New Roman" panose="02020603050405020304" pitchFamily="18" charset="0"/>
                <a:ea typeface="楷体" panose="02010609060101010101" charset="-122"/>
                <a:cs typeface="Times New Roman" panose="02020603050405020304" pitchFamily="18" charset="0"/>
              </a:rPr>
              <a:t>(2)</a:t>
            </a:r>
            <a:r>
              <a:rPr lang="zh-CN" altLang="zh-CN" sz="2800" kern="100" spc="-50">
                <a:latin typeface="Times New Roman" panose="02020603050405020304" pitchFamily="18" charset="0"/>
                <a:ea typeface="楷体" panose="02010609060101010101" charset="-122"/>
                <a:cs typeface="Times New Roman" panose="02020603050405020304" pitchFamily="18" charset="0"/>
              </a:rPr>
              <a:t>根据集合间的关系构建关于参数的方程</a:t>
            </a:r>
            <a:r>
              <a:rPr lang="en-US" altLang="zh-CN" sz="2800" kern="100" spc="-50">
                <a:latin typeface="Times New Roman" panose="02020603050405020304" pitchFamily="18" charset="0"/>
                <a:ea typeface="楷体" panose="02010609060101010101" charset="-122"/>
                <a:cs typeface="Times New Roman" panose="02020603050405020304" pitchFamily="18" charset="0"/>
              </a:rPr>
              <a:t>(</a:t>
            </a:r>
            <a:r>
              <a:rPr lang="zh-CN" altLang="zh-CN" sz="2800" kern="100" spc="-50">
                <a:latin typeface="Times New Roman" panose="02020603050405020304" pitchFamily="18" charset="0"/>
                <a:ea typeface="楷体" panose="02010609060101010101" charset="-122"/>
                <a:cs typeface="Times New Roman" panose="02020603050405020304" pitchFamily="18" charset="0"/>
              </a:rPr>
              <a:t>组</a:t>
            </a:r>
            <a:r>
              <a:rPr lang="en-US" altLang="zh-CN" sz="2800" kern="100" spc="-50">
                <a:latin typeface="Times New Roman" panose="02020603050405020304" pitchFamily="18" charset="0"/>
                <a:ea typeface="楷体" panose="02010609060101010101" charset="-122"/>
                <a:cs typeface="Times New Roman" panose="02020603050405020304" pitchFamily="18" charset="0"/>
              </a:rPr>
              <a:t>)</a:t>
            </a:r>
            <a:r>
              <a:rPr lang="zh-CN" altLang="zh-CN" sz="2800" kern="100" spc="-50">
                <a:latin typeface="Times New Roman" panose="02020603050405020304" pitchFamily="18" charset="0"/>
                <a:ea typeface="楷体" panose="02010609060101010101" charset="-122"/>
                <a:cs typeface="Times New Roman" panose="02020603050405020304" pitchFamily="18" charset="0"/>
              </a:rPr>
              <a:t>或不等式</a:t>
            </a:r>
            <a:r>
              <a:rPr lang="en-US" altLang="zh-CN" sz="2800" kern="100" spc="-50">
                <a:latin typeface="Times New Roman" panose="02020603050405020304" pitchFamily="18" charset="0"/>
                <a:ea typeface="楷体" panose="02010609060101010101" charset="-122"/>
                <a:cs typeface="Times New Roman" panose="02020603050405020304" pitchFamily="18" charset="0"/>
              </a:rPr>
              <a:t>(</a:t>
            </a:r>
            <a:r>
              <a:rPr lang="zh-CN" altLang="zh-CN" sz="2800" kern="100" spc="-50">
                <a:latin typeface="Times New Roman" panose="02020603050405020304" pitchFamily="18" charset="0"/>
                <a:ea typeface="楷体" panose="02010609060101010101" charset="-122"/>
                <a:cs typeface="Times New Roman" panose="02020603050405020304" pitchFamily="18" charset="0"/>
              </a:rPr>
              <a:t>组</a:t>
            </a:r>
            <a:r>
              <a:rPr lang="en-US" altLang="zh-CN" sz="2800" kern="100" spc="-50">
                <a:latin typeface="Times New Roman" panose="02020603050405020304" pitchFamily="18" charset="0"/>
                <a:ea typeface="楷体" panose="02010609060101010101" charset="-122"/>
                <a:cs typeface="Times New Roman" panose="02020603050405020304" pitchFamily="18" charset="0"/>
              </a:rPr>
              <a:t>)</a:t>
            </a:r>
            <a:r>
              <a:rPr lang="zh-CN" altLang="zh-CN" sz="2800" kern="100" spc="-50">
                <a:latin typeface="Times New Roman" panose="02020603050405020304" pitchFamily="18" charset="0"/>
                <a:ea typeface="楷体" panose="02010609060101010101" charset="-122"/>
                <a:cs typeface="Times New Roman" panose="02020603050405020304" pitchFamily="18" charset="0"/>
              </a:rPr>
              <a:t>求解</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a:t>
            </a:r>
            <a:endParaRPr lang="zh-CN" altLang="zh-CN" sz="2800" kern="100" spc="-50">
              <a:effectLst/>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226377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布置作业</a:t>
            </a:r>
          </a:p>
        </p:txBody>
      </p:sp>
      <p:sp>
        <p:nvSpPr>
          <p:cNvPr id="4" name="文本框 3"/>
          <p:cNvSpPr txBox="1"/>
          <p:nvPr>
            <p:custDataLst>
              <p:tags r:id="rId1"/>
            </p:custDataLst>
          </p:nvPr>
        </p:nvSpPr>
        <p:spPr>
          <a:xfrm>
            <a:off x="3048000" y="2767965"/>
            <a:ext cx="6096000" cy="706755"/>
          </a:xfrm>
          <a:prstGeom prst="rect">
            <a:avLst/>
          </a:prstGeom>
          <a:noFill/>
        </p:spPr>
        <p:txBody>
          <a:bodyPr wrap="square" rtlCol="0" anchor="t">
            <a:spAutoFit/>
          </a:bodyPr>
          <a:lstStyle/>
          <a:p>
            <a:pPr algn="ctr"/>
            <a:r>
              <a:rPr lang="zh-CN" altLang="en-US" sz="4000" b="1">
                <a:solidFill>
                  <a:schemeClr val="accent1"/>
                </a:solidFill>
                <a:effectLst>
                  <a:outerShdw blurRad="38100" dist="25400" dir="5400000" algn="ctr" rotWithShape="0">
                    <a:srgbClr val="6E747A">
                      <a:alpha val="43000"/>
                    </a:srgbClr>
                  </a:outerShdw>
                </a:effectLst>
                <a:sym typeface="+mn-ea"/>
              </a:rPr>
              <a:t>课时作业</a:t>
            </a:r>
            <a:r>
              <a:rPr lang="en-US" altLang="zh-CN" sz="4000" b="1">
                <a:solidFill>
                  <a:schemeClr val="accent1"/>
                </a:solidFill>
                <a:effectLst>
                  <a:outerShdw blurRad="38100" dist="25400" dir="5400000" algn="ctr" rotWithShape="0">
                    <a:srgbClr val="6E747A">
                      <a:alpha val="43000"/>
                    </a:srgbClr>
                  </a:outerShdw>
                </a:effectLst>
                <a:sym typeface="+mn-ea"/>
              </a:rPr>
              <a:t>1.</a:t>
            </a:r>
            <a:r>
              <a:rPr lang="en-US" sz="4000" b="1">
                <a:solidFill>
                  <a:schemeClr val="accent1"/>
                </a:solidFill>
                <a:effectLst>
                  <a:outerShdw blurRad="38100" dist="25400" dir="5400000" algn="ctr" rotWithShape="0">
                    <a:srgbClr val="6E747A">
                      <a:alpha val="43000"/>
                    </a:srgbClr>
                  </a:outerShdw>
                </a:effectLst>
                <a:sym typeface="+mn-ea"/>
              </a:rPr>
              <a:t>4.2</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0" y="0"/>
            <a:ext cx="299275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节引言</a:t>
            </a:r>
          </a:p>
        </p:txBody>
      </p:sp>
      <p:sp>
        <p:nvSpPr>
          <p:cNvPr id="4" name="文本框 3"/>
          <p:cNvSpPr txBox="1"/>
          <p:nvPr/>
        </p:nvSpPr>
        <p:spPr>
          <a:xfrm>
            <a:off x="0" y="861060"/>
            <a:ext cx="12192635" cy="3322955"/>
          </a:xfrm>
          <a:prstGeom prst="rect">
            <a:avLst/>
          </a:prstGeom>
          <a:noFill/>
        </p:spPr>
        <p:txBody>
          <a:bodyPr wrap="square" rtlCol="0" anchor="t">
            <a:spAutoFit/>
          </a:bodyPr>
          <a:lstStyle/>
          <a:p>
            <a:pPr>
              <a:lnSpc>
                <a:spcPct val="150000"/>
              </a:lnSpc>
            </a:pPr>
            <a:r>
              <a:rPr lang="zh-CN" altLang="en-US" sz="2800">
                <a:latin typeface="宋体" panose="02010600030101010101" pitchFamily="2" charset="-122"/>
                <a:ea typeface="宋体" panose="02010600030101010101" pitchFamily="2" charset="-122"/>
                <a:cs typeface="宋体" panose="02010600030101010101" pitchFamily="2" charset="-122"/>
              </a:rPr>
              <a:t>我们知道，</a:t>
            </a:r>
            <a:r>
              <a:rPr lang="zh-CN" altLang="en-US" sz="2800">
                <a:solidFill>
                  <a:srgbClr val="FF0000"/>
                </a:solidFill>
                <a:latin typeface="宋体" panose="02010600030101010101" pitchFamily="2" charset="-122"/>
                <a:ea typeface="宋体" panose="02010600030101010101" pitchFamily="2" charset="-122"/>
                <a:cs typeface="宋体" panose="02010600030101010101" pitchFamily="2" charset="-122"/>
              </a:rPr>
              <a:t>命题是可以判断真假的陈述句</a:t>
            </a:r>
            <a:r>
              <a:rPr lang="zh-CN" altLang="en-US" sz="2800">
                <a:latin typeface="宋体" panose="02010600030101010101" pitchFamily="2" charset="-122"/>
                <a:ea typeface="宋体" panose="02010600030101010101" pitchFamily="2" charset="-122"/>
                <a:cs typeface="宋体" panose="02010600030101010101" pitchFamily="2" charset="-122"/>
              </a:rPr>
              <a:t>.在数学中,有时会遇到一些含有变量的陈述句，由于不知道变量代表什么数，无法判断真假，因此它们不是命题，但是，如果在原语句的基础上，用一个短语对变量的取值范围进行限定，就可以使它们成为一个命题，我们把这样的短语称为</a:t>
            </a:r>
            <a:r>
              <a:rPr lang="zh-CN" altLang="en-US" sz="2800">
                <a:solidFill>
                  <a:srgbClr val="FF0000"/>
                </a:solidFill>
                <a:latin typeface="宋体" panose="02010600030101010101" pitchFamily="2" charset="-122"/>
                <a:ea typeface="宋体" panose="02010600030101010101" pitchFamily="2" charset="-122"/>
                <a:cs typeface="宋体" panose="02010600030101010101" pitchFamily="2" charset="-122"/>
              </a:rPr>
              <a:t>量词</a:t>
            </a:r>
            <a:r>
              <a:rPr lang="zh-CN" altLang="en-US" sz="2800">
                <a:latin typeface="宋体" panose="02010600030101010101" pitchFamily="2" charset="-122"/>
                <a:ea typeface="宋体" panose="02010600030101010101" pitchFamily="2" charset="-122"/>
                <a:cs typeface="宋体" panose="02010600030101010101" pitchFamily="2" charset="-122"/>
              </a:rPr>
              <a:t>.本节将学习全称量词和存在量词，以及如何正确地对含有一个量词的命题进行否定</a:t>
            </a:r>
            <a:r>
              <a:rPr lang="en-US" altLang="zh-CN" sz="2800">
                <a:latin typeface="宋体" panose="02010600030101010101" pitchFamily="2" charset="-122"/>
                <a:ea typeface="宋体" panose="02010600030101010101" pitchFamily="2" charset="-122"/>
                <a:cs typeface="宋体" panose="02010600030101010101" pitchFamily="2" charset="-122"/>
              </a:rPr>
              <a:t>.</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299275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新课引入</a:t>
            </a:r>
          </a:p>
        </p:txBody>
      </p:sp>
      <p:graphicFrame>
        <p:nvGraphicFramePr>
          <p:cNvPr id="8" name="对象 7">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r:id="rId2" imgW="114300" imgH="215900" progId="Equation.KSEE3">
                  <p:embed/>
                </p:oleObj>
              </mc:Choice>
              <mc:Fallback>
                <p:oleObj r:id="rId2" imgW="114300" imgH="215900" progId="Equation.KSEE3">
                  <p:embed/>
                  <p:pic>
                    <p:nvPicPr>
                      <p:cNvPr id="8" name="对象 7">
                        <a:hlinkClick r:id="" action="ppaction://ole?verb=0"/>
                      </p:cNvPr>
                      <p:cNvPicPr/>
                      <p:nvPr/>
                    </p:nvPicPr>
                    <p:blipFill>
                      <a:blip r:embed="rId3"/>
                      <a:stretch>
                        <a:fillRect/>
                      </a:stretch>
                    </p:blipFill>
                    <p:spPr>
                      <a:xfrm>
                        <a:off x="6038850" y="3321050"/>
                        <a:ext cx="114300" cy="215900"/>
                      </a:xfrm>
                      <a:prstGeom prst="rect">
                        <a:avLst/>
                      </a:prstGeom>
                    </p:spPr>
                  </p:pic>
                </p:oleObj>
              </mc:Fallback>
            </mc:AlternateContent>
          </a:graphicData>
        </a:graphic>
      </p:graphicFrame>
      <p:sp>
        <p:nvSpPr>
          <p:cNvPr id="4" name="文本框 3"/>
          <p:cNvSpPr txBox="1"/>
          <p:nvPr/>
        </p:nvSpPr>
        <p:spPr>
          <a:xfrm>
            <a:off x="0" y="3900805"/>
            <a:ext cx="12134850" cy="2245360"/>
          </a:xfrm>
          <a:prstGeom prst="rect">
            <a:avLst/>
          </a:prstGeom>
          <a:noFill/>
        </p:spPr>
        <p:txBody>
          <a:bodyPr wrap="square" rtlCol="0" anchor="t">
            <a:spAutoFit/>
          </a:bodyPr>
          <a:lstStyle/>
          <a:p>
            <a:r>
              <a:rPr lang="zh-CN" altLang="en-US" sz="2800" dirty="0">
                <a:latin typeface="KaiTi" panose="02010609060101010101" pitchFamily="49" charset="-122"/>
                <a:ea typeface="KaiTi" panose="02010609060101010101" pitchFamily="49" charset="-122"/>
                <a:cs typeface="宋体" panose="02010600030101010101" pitchFamily="2" charset="-122"/>
              </a:rPr>
              <a:t>语句(1)(2)中含有变量，由于不知道变量代表什么数，无法判断它们的真假所以它们不是命题</a:t>
            </a:r>
            <a:r>
              <a:rPr lang="en-US" altLang="zh-CN" sz="2800" dirty="0">
                <a:latin typeface="KaiTi" panose="02010609060101010101" pitchFamily="49" charset="-122"/>
                <a:ea typeface="KaiTi" panose="02010609060101010101" pitchFamily="49" charset="-122"/>
                <a:cs typeface="宋体" panose="02010600030101010101" pitchFamily="2" charset="-122"/>
              </a:rPr>
              <a:t>;</a:t>
            </a:r>
          </a:p>
          <a:p>
            <a:r>
              <a:rPr lang="zh-CN" altLang="en-US" sz="2800" dirty="0">
                <a:latin typeface="KaiTi" panose="02010609060101010101" pitchFamily="49" charset="-122"/>
                <a:ea typeface="KaiTi" panose="02010609060101010101" pitchFamily="49" charset="-122"/>
                <a:cs typeface="宋体" panose="02010600030101010101" pitchFamily="2" charset="-122"/>
              </a:rPr>
              <a:t>语句(3)在(1)的基础上，用短语</a:t>
            </a:r>
            <a:r>
              <a:rPr lang="zh-CN" altLang="en-US" sz="2800" dirty="0">
                <a:solidFill>
                  <a:srgbClr val="FF0000"/>
                </a:solidFill>
                <a:latin typeface="KaiTi" panose="02010609060101010101" pitchFamily="49" charset="-122"/>
                <a:ea typeface="KaiTi" panose="02010609060101010101" pitchFamily="49" charset="-122"/>
                <a:cs typeface="宋体" panose="02010600030101010101" pitchFamily="2" charset="-122"/>
              </a:rPr>
              <a:t>“所有的”</a:t>
            </a:r>
            <a:r>
              <a:rPr lang="zh-CN" altLang="en-US" sz="2800" dirty="0">
                <a:latin typeface="KaiTi" panose="02010609060101010101" pitchFamily="49" charset="-122"/>
                <a:ea typeface="KaiTi" panose="02010609060101010101" pitchFamily="49" charset="-122"/>
                <a:cs typeface="宋体" panose="02010600030101010101" pitchFamily="2" charset="-122"/>
              </a:rPr>
              <a:t>对变量进行</a:t>
            </a:r>
            <a:r>
              <a:rPr lang="zh-CN" altLang="en-US" sz="2800" dirty="0">
                <a:solidFill>
                  <a:srgbClr val="FF0000"/>
                </a:solidFill>
                <a:latin typeface="KaiTi" panose="02010609060101010101" pitchFamily="49" charset="-122"/>
                <a:ea typeface="KaiTi" panose="02010609060101010101" pitchFamily="49" charset="-122"/>
                <a:cs typeface="宋体" panose="02010600030101010101" pitchFamily="2" charset="-122"/>
              </a:rPr>
              <a:t>限定</a:t>
            </a:r>
            <a:r>
              <a:rPr lang="en-US" altLang="zh-CN" sz="2800" dirty="0">
                <a:solidFill>
                  <a:schemeClr val="tx1"/>
                </a:solidFill>
                <a:latin typeface="KaiTi" panose="02010609060101010101" pitchFamily="49" charset="-122"/>
                <a:ea typeface="KaiTi" panose="02010609060101010101" pitchFamily="49" charset="-122"/>
                <a:cs typeface="宋体" panose="02010600030101010101" pitchFamily="2" charset="-122"/>
              </a:rPr>
              <a:t>;</a:t>
            </a:r>
          </a:p>
          <a:p>
            <a:r>
              <a:rPr lang="zh-CN" altLang="en-US" sz="2800" dirty="0">
                <a:latin typeface="KaiTi" panose="02010609060101010101" pitchFamily="49" charset="-122"/>
                <a:ea typeface="KaiTi" panose="02010609060101010101" pitchFamily="49" charset="-122"/>
                <a:cs typeface="宋体" panose="02010600030101010101" pitchFamily="2" charset="-122"/>
              </a:rPr>
              <a:t>语句(4)在(2)的基础上，用短语</a:t>
            </a:r>
            <a:r>
              <a:rPr lang="zh-CN" altLang="en-US" sz="2800" dirty="0">
                <a:solidFill>
                  <a:srgbClr val="FF0000"/>
                </a:solidFill>
                <a:latin typeface="KaiTi" panose="02010609060101010101" pitchFamily="49" charset="-122"/>
                <a:ea typeface="KaiTi" panose="02010609060101010101" pitchFamily="49" charset="-122"/>
                <a:cs typeface="宋体" panose="02010600030101010101" pitchFamily="2" charset="-122"/>
              </a:rPr>
              <a:t>“任意一个”</a:t>
            </a:r>
            <a:r>
              <a:rPr lang="zh-CN" altLang="en-US" sz="2800" dirty="0">
                <a:latin typeface="KaiTi" panose="02010609060101010101" pitchFamily="49" charset="-122"/>
                <a:ea typeface="KaiTi" panose="02010609060101010101" pitchFamily="49" charset="-122"/>
                <a:cs typeface="宋体" panose="02010600030101010101" pitchFamily="2" charset="-122"/>
              </a:rPr>
              <a:t>对变量进行</a:t>
            </a:r>
            <a:r>
              <a:rPr lang="zh-CN" altLang="en-US" sz="2800" dirty="0">
                <a:solidFill>
                  <a:srgbClr val="FF0000"/>
                </a:solidFill>
                <a:latin typeface="KaiTi" panose="02010609060101010101" pitchFamily="49" charset="-122"/>
                <a:ea typeface="KaiTi" panose="02010609060101010101" pitchFamily="49" charset="-122"/>
                <a:cs typeface="宋体" panose="02010600030101010101" pitchFamily="2" charset="-122"/>
              </a:rPr>
              <a:t>限定</a:t>
            </a:r>
            <a:r>
              <a:rPr lang="en-US" altLang="zh-CN" sz="2800" dirty="0">
                <a:solidFill>
                  <a:schemeClr val="tx1"/>
                </a:solidFill>
                <a:latin typeface="KaiTi" panose="02010609060101010101" pitchFamily="49" charset="-122"/>
                <a:ea typeface="KaiTi" panose="02010609060101010101" pitchFamily="49" charset="-122"/>
                <a:cs typeface="宋体" panose="02010600030101010101" pitchFamily="2" charset="-122"/>
              </a:rPr>
              <a:t>,</a:t>
            </a:r>
            <a:endParaRPr lang="en-US" altLang="zh-CN" sz="2800" dirty="0">
              <a:solidFill>
                <a:srgbClr val="FF0000"/>
              </a:solidFill>
              <a:latin typeface="KaiTi" panose="02010609060101010101" pitchFamily="49" charset="-122"/>
              <a:ea typeface="KaiTi" panose="02010609060101010101" pitchFamily="49" charset="-122"/>
              <a:cs typeface="宋体" panose="02010600030101010101" pitchFamily="2" charset="-122"/>
            </a:endParaRPr>
          </a:p>
          <a:p>
            <a:r>
              <a:rPr lang="zh-CN" altLang="en-US" sz="2800" dirty="0">
                <a:latin typeface="KaiTi" panose="02010609060101010101" pitchFamily="49" charset="-122"/>
                <a:ea typeface="KaiTi" panose="02010609060101010101" pitchFamily="49" charset="-122"/>
                <a:cs typeface="宋体" panose="02010600030101010101" pitchFamily="2" charset="-122"/>
              </a:rPr>
              <a:t>从而使(3)(4)成为可以判断真假的语句，因此语句(3)(4)是命题</a:t>
            </a:r>
            <a:r>
              <a:rPr lang="en-US" altLang="zh-CN" sz="2800" dirty="0">
                <a:latin typeface="KaiTi" panose="02010609060101010101" pitchFamily="49" charset="-122"/>
                <a:ea typeface="KaiTi" panose="02010609060101010101" pitchFamily="49" charset="-122"/>
                <a:cs typeface="宋体" panose="02010600030101010101" pitchFamily="2" charset="-122"/>
              </a:rPr>
              <a:t>.</a:t>
            </a:r>
          </a:p>
        </p:txBody>
      </p:sp>
      <p:pic>
        <p:nvPicPr>
          <p:cNvPr id="5" name="图片 4"/>
          <p:cNvPicPr>
            <a:picLocks noChangeAspect="1"/>
          </p:cNvPicPr>
          <p:nvPr/>
        </p:nvPicPr>
        <p:blipFill>
          <a:blip r:embed="rId4">
            <a:clrChange>
              <a:clrFrom>
                <a:srgbClr val="FFFFFF">
                  <a:alpha val="100000"/>
                </a:srgbClr>
              </a:clrFrom>
              <a:clrTo>
                <a:srgbClr val="FFFFFF">
                  <a:alpha val="100000"/>
                  <a:alpha val="0"/>
                </a:srgbClr>
              </a:clrTo>
            </a:clrChange>
          </a:blip>
          <a:srcRect l="8908" t="39610" r="11146" b="42105"/>
          <a:stretch>
            <a:fillRect/>
          </a:stretch>
        </p:blipFill>
        <p:spPr>
          <a:xfrm>
            <a:off x="0" y="655320"/>
            <a:ext cx="10755630" cy="34512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7514492"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知识回顾</a:t>
            </a:r>
            <a:r>
              <a:rPr lang="en-US" altLang="zh-CN" sz="4000" b="1" dirty="0">
                <a:solidFill>
                  <a:schemeClr val="bg1"/>
                </a:solidFill>
                <a:latin typeface="宋体" panose="02010600030101010101" pitchFamily="2" charset="-122"/>
                <a:ea typeface="宋体" panose="02010600030101010101" pitchFamily="2" charset="-122"/>
              </a:rPr>
              <a:t>-</a:t>
            </a:r>
            <a:r>
              <a:rPr lang="zh-CN" altLang="en-US" sz="3200" b="1" dirty="0">
                <a:solidFill>
                  <a:schemeClr val="bg1"/>
                </a:solidFill>
                <a:latin typeface="宋体" panose="02010600030101010101" pitchFamily="2" charset="-122"/>
                <a:ea typeface="宋体" panose="02010600030101010101" pitchFamily="2" charset="-122"/>
              </a:rPr>
              <a:t>充分条件与必要条件</a:t>
            </a:r>
            <a:endParaRPr lang="zh-CN" altLang="en-US" sz="4000" b="1" dirty="0">
              <a:solidFill>
                <a:schemeClr val="bg1"/>
              </a:solidFill>
              <a:latin typeface="宋体" panose="02010600030101010101" pitchFamily="2" charset="-122"/>
              <a:ea typeface="宋体" panose="02010600030101010101" pitchFamily="2" charset="-122"/>
            </a:endParaRPr>
          </a:p>
        </p:txBody>
      </p:sp>
      <p:graphicFrame>
        <p:nvGraphicFramePr>
          <p:cNvPr id="8" name="对象 7">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r:id="rId10" imgW="114300" imgH="215900" progId="Equation.KSEE3">
                  <p:embed/>
                </p:oleObj>
              </mc:Choice>
              <mc:Fallback>
                <p:oleObj r:id="rId10" imgW="114300" imgH="215900" progId="Equation.KSEE3">
                  <p:embed/>
                  <p:pic>
                    <p:nvPicPr>
                      <p:cNvPr id="0" name="OLE substitute image"/>
                      <p:cNvPicPr/>
                      <p:nvPr/>
                    </p:nvPicPr>
                    <p:blipFill>
                      <a:blip r:embed="rId11"/>
                      <a:stretch>
                        <a:fillRect/>
                      </a:stretch>
                    </p:blipFill>
                    <p:spPr>
                      <a:xfrm>
                        <a:off x="6038850" y="3321050"/>
                        <a:ext cx="114300" cy="215900"/>
                      </a:xfrm>
                      <a:prstGeom prst="rect">
                        <a:avLst/>
                      </a:prstGeom>
                    </p:spPr>
                  </p:pic>
                </p:oleObj>
              </mc:Fallback>
            </mc:AlternateContent>
          </a:graphicData>
        </a:graphic>
      </p:graphicFrame>
      <p:grpSp>
        <p:nvGrpSpPr>
          <p:cNvPr id="10" name="组合 9">
            <a:extLst>
              <a:ext uri="{FF2B5EF4-FFF2-40B4-BE49-F238E27FC236}">
                <a16:creationId xmlns:a16="http://schemas.microsoft.com/office/drawing/2014/main" id="{71F39EBF-2039-2641-B8FA-8313FECAD4C1}"/>
              </a:ext>
            </a:extLst>
          </p:cNvPr>
          <p:cNvGrpSpPr/>
          <p:nvPr>
            <p:custDataLst>
              <p:tags r:id="rId1"/>
            </p:custDataLst>
          </p:nvPr>
        </p:nvGrpSpPr>
        <p:grpSpPr>
          <a:xfrm>
            <a:off x="155575" y="648335"/>
            <a:ext cx="11856085" cy="2889885"/>
            <a:chOff x="245" y="1021"/>
            <a:chExt cx="18671" cy="4551"/>
          </a:xfrm>
        </p:grpSpPr>
        <p:sp>
          <p:nvSpPr>
            <p:cNvPr id="11" name="文本框 10">
              <a:extLst>
                <a:ext uri="{FF2B5EF4-FFF2-40B4-BE49-F238E27FC236}">
                  <a16:creationId xmlns:a16="http://schemas.microsoft.com/office/drawing/2014/main" id="{26B558A7-008D-976B-98C1-AA97555CE9C9}"/>
                </a:ext>
              </a:extLst>
            </p:cNvPr>
            <p:cNvSpPr txBox="1"/>
            <p:nvPr>
              <p:custDataLst>
                <p:tags r:id="rId4"/>
              </p:custDataLst>
            </p:nvPr>
          </p:nvSpPr>
          <p:spPr>
            <a:xfrm>
              <a:off x="245" y="1021"/>
              <a:ext cx="18671" cy="4551"/>
            </a:xfrm>
            <a:prstGeom prst="rect">
              <a:avLst/>
            </a:prstGeom>
            <a:noFill/>
          </p:spPr>
          <p:txBody>
            <a:bodyPr wrap="square" rtlCol="0" anchor="t">
              <a:spAutoFit/>
            </a:bodyPr>
            <a:lstStyle/>
            <a:p>
              <a:pPr algn="l" rtl="0" fontAlgn="auto" latinLnBrk="1" hangingPunct="0">
                <a:lnSpc>
                  <a:spcPct val="130000"/>
                </a:lnSpc>
              </a:pPr>
              <a:r>
                <a:rPr lang="en-US" sz="2800" dirty="0">
                  <a:latin typeface="Times New Roman" panose="02020603050405020304" pitchFamily="18" charset="0"/>
                  <a:ea typeface="楷体" panose="02010609060101010101" charset="-122"/>
                  <a:cs typeface="Times New Roman" panose="02020603050405020304" pitchFamily="18" charset="0"/>
                </a:rPr>
                <a:t>       </a:t>
              </a: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一般地“若</a:t>
              </a:r>
              <a:r>
                <a:rPr lang="en-US" altLang="zh-CN" sz="2800" i="1" dirty="0">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，则</a:t>
              </a:r>
              <a:r>
                <a:rPr lang="en-US" altLang="zh-CN" sz="2800" i="1" dirty="0">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”为真命题，是指由</a:t>
              </a:r>
              <a:r>
                <a:rPr lang="en-US" altLang="zh-CN" sz="2800" i="1" dirty="0">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通过推理可以得出</a:t>
              </a:r>
              <a:r>
                <a:rPr lang="en-US" altLang="zh-CN" sz="2800" i="1" dirty="0">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a:t>
              </a:r>
            </a:p>
            <a:p>
              <a:pPr algn="l" rtl="0" fontAlgn="auto" latinLnBrk="1" hangingPunct="0">
                <a:lnSpc>
                  <a:spcPct val="130000"/>
                </a:lnSpc>
              </a:pP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这时，我们就说，由</a:t>
              </a:r>
              <a:r>
                <a:rPr lang="en-US" altLang="zh-CN" sz="2800" i="1" dirty="0">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可以推出</a:t>
              </a:r>
              <a:r>
                <a:rPr lang="en-US" altLang="zh-CN" sz="2800" i="1" dirty="0">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，记作</a:t>
              </a:r>
              <a:r>
                <a:rPr lang="en-US" altLang="zh-CN" sz="2800" i="1" dirty="0">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，并且说，</a:t>
              </a:r>
              <a:r>
                <a:rPr lang="en-US" altLang="zh-CN" sz="2800" i="1" dirty="0">
                  <a:solidFill>
                    <a:srgbClr val="0000FE"/>
                  </a:solidFill>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dirty="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是</a:t>
              </a:r>
              <a:r>
                <a:rPr lang="en-US" altLang="zh-CN" sz="2800" i="1" dirty="0">
                  <a:solidFill>
                    <a:srgbClr val="0000FE"/>
                  </a:solidFill>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dirty="0">
                  <a:solidFill>
                    <a:srgbClr val="0000FE"/>
                  </a:solidFill>
                  <a:latin typeface="Times New Roman" panose="02020603050405020304" pitchFamily="18" charset="0"/>
                  <a:ea typeface="楷体" panose="02010609060101010101" charset="-122"/>
                  <a:cs typeface="Times New Roman" panose="02020603050405020304" pitchFamily="18" charset="0"/>
                  <a:sym typeface="+mn-ea"/>
                </a:rPr>
                <a:t>的充分条件</a:t>
              </a: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800" i="1" dirty="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dirty="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是</a:t>
              </a:r>
              <a:r>
                <a:rPr lang="en-US" altLang="zh-CN" sz="2800" i="1" dirty="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dirty="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的必要条件</a:t>
              </a: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a:t>
              </a:r>
              <a:endParaRPr lang="zh-CN" altLang="en-US" sz="2800" dirty="0">
                <a:latin typeface="Times New Roman" panose="02020603050405020304" pitchFamily="18" charset="0"/>
                <a:ea typeface="楷体" panose="02010609060101010101" charset="-122"/>
                <a:cs typeface="Times New Roman" panose="02020603050405020304" pitchFamily="18" charset="0"/>
              </a:endParaRPr>
            </a:p>
            <a:p>
              <a:pPr algn="l" rtl="0" fontAlgn="auto" latinLnBrk="1" hangingPunct="0">
                <a:lnSpc>
                  <a:spcPct val="130000"/>
                </a:lnSpc>
              </a:pP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如果“若</a:t>
              </a:r>
              <a:r>
                <a:rPr lang="en-US" altLang="zh-CN" sz="2800" i="1" dirty="0">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，则</a:t>
              </a:r>
              <a:r>
                <a:rPr lang="en-US" altLang="zh-CN" sz="2800" i="1" dirty="0">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”为假命题，那么由条件</a:t>
              </a:r>
              <a:r>
                <a:rPr lang="en-US" altLang="zh-CN" sz="2800" i="1" dirty="0">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不能推出结论</a:t>
              </a:r>
              <a:r>
                <a:rPr lang="en-US" altLang="zh-CN" sz="2800" i="1" dirty="0">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，记作</a:t>
              </a:r>
              <a:r>
                <a:rPr lang="en-US" altLang="zh-CN" sz="2800" i="1" dirty="0">
                  <a:latin typeface="Times New Roman" panose="02020603050405020304" pitchFamily="18" charset="0"/>
                  <a:ea typeface="楷体" panose="02010609060101010101" charset="-122"/>
                  <a:cs typeface="Times New Roman" panose="02020603050405020304" pitchFamily="18" charset="0"/>
                  <a:sym typeface="+mn-ea"/>
                </a:rPr>
                <a:t>p     </a:t>
              </a: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  </a:t>
              </a:r>
              <a:r>
                <a:rPr lang="en-US" altLang="zh-CN" sz="2800" i="1" dirty="0">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a:t>
              </a:r>
            </a:p>
            <a:p>
              <a:pPr algn="l" rtl="0" fontAlgn="auto" latinLnBrk="1" hangingPunct="0">
                <a:lnSpc>
                  <a:spcPct val="130000"/>
                </a:lnSpc>
              </a:pP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此时，我们就说</a:t>
              </a:r>
              <a:r>
                <a:rPr lang="en-US" altLang="zh-CN" sz="2800" i="1" dirty="0">
                  <a:solidFill>
                    <a:srgbClr val="0000FE"/>
                  </a:solidFill>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dirty="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不是</a:t>
              </a:r>
              <a:r>
                <a:rPr lang="en-US" altLang="zh-CN" sz="2800" i="1" dirty="0">
                  <a:solidFill>
                    <a:srgbClr val="0000FE"/>
                  </a:solidFill>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dirty="0">
                  <a:solidFill>
                    <a:srgbClr val="0000FE"/>
                  </a:solidFill>
                  <a:latin typeface="Times New Roman" panose="02020603050405020304" pitchFamily="18" charset="0"/>
                  <a:ea typeface="楷体" panose="02010609060101010101" charset="-122"/>
                  <a:cs typeface="Times New Roman" panose="02020603050405020304" pitchFamily="18" charset="0"/>
                  <a:sym typeface="+mn-ea"/>
                </a:rPr>
                <a:t>的充分条件</a:t>
              </a: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800" i="1" dirty="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dirty="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不是</a:t>
              </a:r>
              <a:r>
                <a:rPr lang="en-US" altLang="zh-CN" sz="2800" i="1" dirty="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dirty="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的必要条件</a:t>
              </a: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a:t>
              </a:r>
              <a:endParaRPr sz="2800" dirty="0">
                <a:latin typeface="Times New Roman" panose="02020603050405020304" pitchFamily="18" charset="0"/>
                <a:ea typeface="楷体" panose="02010609060101010101" charset="-122"/>
                <a:cs typeface="Times New Roman" panose="02020603050405020304" pitchFamily="18" charset="0"/>
              </a:endParaRPr>
            </a:p>
          </p:txBody>
        </p:sp>
        <p:graphicFrame>
          <p:nvGraphicFramePr>
            <p:cNvPr id="12" name="对象 11">
              <a:extLst>
                <a:ext uri="{FF2B5EF4-FFF2-40B4-BE49-F238E27FC236}">
                  <a16:creationId xmlns:a16="http://schemas.microsoft.com/office/drawing/2014/main" id="{822E14BA-1CEB-535A-7A9B-D1A6E541C525}"/>
                </a:ext>
              </a:extLst>
            </p:cNvPr>
            <p:cNvGraphicFramePr>
              <a:graphicFrameLocks noChangeAspect="1"/>
            </p:cNvGraphicFramePr>
            <p:nvPr>
              <p:custDataLst>
                <p:tags r:id="rId5"/>
              </p:custDataLst>
            </p:nvPr>
          </p:nvGraphicFramePr>
          <p:xfrm>
            <a:off x="10009" y="2250"/>
            <a:ext cx="1334" cy="567"/>
          </p:xfrm>
          <a:graphic>
            <a:graphicData uri="http://schemas.openxmlformats.org/presentationml/2006/ole">
              <mc:AlternateContent xmlns:mc="http://schemas.openxmlformats.org/markup-compatibility/2006">
                <mc:Choice xmlns:v="urn:schemas-microsoft-com:vml" Requires="v">
                  <p:oleObj name="Equation" r:id="rId12" imgW="10668000" imgH="3962400" progId="Equation.DSMT4">
                    <p:embed/>
                  </p:oleObj>
                </mc:Choice>
                <mc:Fallback>
                  <p:oleObj name="Equation" r:id="rId12" imgW="10668000" imgH="3962400" progId="Equation.DSMT4">
                    <p:embed/>
                    <p:pic>
                      <p:nvPicPr>
                        <p:cNvPr id="29" name="对象 28"/>
                        <p:cNvPicPr/>
                        <p:nvPr/>
                      </p:nvPicPr>
                      <p:blipFill>
                        <a:blip r:embed="rId13"/>
                        <a:stretch>
                          <a:fillRect/>
                        </a:stretch>
                      </p:blipFill>
                      <p:spPr>
                        <a:xfrm>
                          <a:off x="10009" y="2250"/>
                          <a:ext cx="1334" cy="567"/>
                        </a:xfrm>
                        <a:prstGeom prst="rect">
                          <a:avLst/>
                        </a:prstGeom>
                        <a:noFill/>
                      </p:spPr>
                    </p:pic>
                  </p:oleObj>
                </mc:Fallback>
              </mc:AlternateContent>
            </a:graphicData>
          </a:graphic>
        </p:graphicFrame>
        <p:grpSp>
          <p:nvGrpSpPr>
            <p:cNvPr id="13" name="组合 12">
              <a:extLst>
                <a:ext uri="{FF2B5EF4-FFF2-40B4-BE49-F238E27FC236}">
                  <a16:creationId xmlns:a16="http://schemas.microsoft.com/office/drawing/2014/main" id="{1DC23C11-0097-05F0-1B1F-83ADF38DAD9B}"/>
                </a:ext>
              </a:extLst>
            </p:cNvPr>
            <p:cNvGrpSpPr/>
            <p:nvPr>
              <p:custDataLst>
                <p:tags r:id="rId6"/>
              </p:custDataLst>
            </p:nvPr>
          </p:nvGrpSpPr>
          <p:grpSpPr>
            <a:xfrm>
              <a:off x="16317" y="3807"/>
              <a:ext cx="983" cy="919"/>
              <a:chOff x="13439490" y="6593800"/>
              <a:chExt cx="624205" cy="583565"/>
            </a:xfrm>
          </p:grpSpPr>
          <p:sp>
            <p:nvSpPr>
              <p:cNvPr id="14" name="矩形 13">
                <a:extLst>
                  <a:ext uri="{FF2B5EF4-FFF2-40B4-BE49-F238E27FC236}">
                    <a16:creationId xmlns:a16="http://schemas.microsoft.com/office/drawing/2014/main" id="{87ACDFBF-E918-FCB4-AAEB-82EC9E5914CF}"/>
                  </a:ext>
                </a:extLst>
              </p:cNvPr>
              <p:cNvSpPr/>
              <p:nvPr>
                <p:custDataLst>
                  <p:tags r:id="rId7"/>
                </p:custDataLst>
              </p:nvPr>
            </p:nvSpPr>
            <p:spPr>
              <a:xfrm>
                <a:off x="13557555" y="6593800"/>
                <a:ext cx="388013" cy="583565"/>
              </a:xfrm>
              <a:prstGeom prst="rect">
                <a:avLst/>
              </a:prstGeom>
            </p:spPr>
            <p:txBody>
              <a:bodyPr wrap="none">
                <a:spAutoFit/>
              </a:bodyPr>
              <a:lstStyle/>
              <a:p>
                <a:r>
                  <a:rPr lang="en-US" altLang="zh-CN" sz="3200" b="1">
                    <a:latin typeface="Times New Roman" panose="02020603050405020304" pitchFamily="18" charset="0"/>
                    <a:ea typeface="楷体" panose="02010609060101010101" charset="-122"/>
                    <a:cs typeface="Times New Roman" panose="02020603050405020304" pitchFamily="18" charset="0"/>
                  </a:rPr>
                  <a:t>/</a:t>
                </a:r>
              </a:p>
            </p:txBody>
          </p:sp>
          <p:graphicFrame>
            <p:nvGraphicFramePr>
              <p:cNvPr id="15" name="对象 14">
                <a:extLst>
                  <a:ext uri="{FF2B5EF4-FFF2-40B4-BE49-F238E27FC236}">
                    <a16:creationId xmlns:a16="http://schemas.microsoft.com/office/drawing/2014/main" id="{F07B2F15-3A90-38DD-1EEE-431195B619FE}"/>
                  </a:ext>
                </a:extLst>
              </p:cNvPr>
              <p:cNvGraphicFramePr>
                <a:graphicFrameLocks noChangeAspect="1"/>
              </p:cNvGraphicFramePr>
              <p:nvPr>
                <p:custDataLst>
                  <p:tags r:id="rId8"/>
                </p:custDataLst>
              </p:nvPr>
            </p:nvGraphicFramePr>
            <p:xfrm>
              <a:off x="13439490" y="6682065"/>
              <a:ext cx="624205" cy="468630"/>
            </p:xfrm>
            <a:graphic>
              <a:graphicData uri="http://schemas.openxmlformats.org/presentationml/2006/ole">
                <mc:AlternateContent xmlns:mc="http://schemas.openxmlformats.org/markup-compatibility/2006">
                  <mc:Choice xmlns:v="urn:schemas-microsoft-com:vml" Requires="v">
                    <p:oleObj name="Equation" r:id="rId14" imgW="4876800" imgH="3352800" progId="Equation.DSMT4">
                      <p:embed/>
                    </p:oleObj>
                  </mc:Choice>
                  <mc:Fallback>
                    <p:oleObj name="Equation" r:id="rId14" imgW="4876800" imgH="3352800" progId="Equation.DSMT4">
                      <p:embed/>
                      <p:pic>
                        <p:nvPicPr>
                          <p:cNvPr id="18" name="对象 17"/>
                          <p:cNvPicPr/>
                          <p:nvPr/>
                        </p:nvPicPr>
                        <p:blipFill>
                          <a:blip r:embed="rId15"/>
                          <a:stretch>
                            <a:fillRect/>
                          </a:stretch>
                        </p:blipFill>
                        <p:spPr>
                          <a:xfrm>
                            <a:off x="13439490" y="6682065"/>
                            <a:ext cx="624205" cy="468630"/>
                          </a:xfrm>
                          <a:prstGeom prst="rect">
                            <a:avLst/>
                          </a:prstGeom>
                        </p:spPr>
                      </p:pic>
                    </p:oleObj>
                  </mc:Fallback>
                </mc:AlternateContent>
              </a:graphicData>
            </a:graphic>
          </p:graphicFrame>
        </p:grpSp>
      </p:grpSp>
      <p:sp>
        <p:nvSpPr>
          <p:cNvPr id="16" name="矩形 15">
            <a:extLst>
              <a:ext uri="{FF2B5EF4-FFF2-40B4-BE49-F238E27FC236}">
                <a16:creationId xmlns:a16="http://schemas.microsoft.com/office/drawing/2014/main" id="{4F3DDE80-5985-04CF-0361-8F3144999792}"/>
              </a:ext>
            </a:extLst>
          </p:cNvPr>
          <p:cNvSpPr/>
          <p:nvPr>
            <p:custDataLst>
              <p:tags r:id="rId2"/>
            </p:custDataLst>
          </p:nvPr>
        </p:nvSpPr>
        <p:spPr>
          <a:xfrm>
            <a:off x="216535" y="3467100"/>
            <a:ext cx="11357610" cy="656846"/>
          </a:xfrm>
          <a:prstGeom prst="rect">
            <a:avLst/>
          </a:prstGeom>
        </p:spPr>
        <p:txBody>
          <a:bodyPr wrap="square">
            <a:spAutoFit/>
          </a:bodyPr>
          <a:lstStyle/>
          <a:p>
            <a:pPr fontAlgn="auto">
              <a:lnSpc>
                <a:spcPct val="150000"/>
              </a:lnSpc>
              <a:spcBef>
                <a:spcPct val="0"/>
              </a:spcBef>
              <a:spcAft>
                <a:spcPct val="0"/>
              </a:spcAft>
              <a:defRPr/>
            </a:pPr>
            <a:r>
              <a:rPr lang="zh-CN" altLang="en-US" sz="2800" b="1" dirty="0">
                <a:solidFill>
                  <a:schemeClr val="tx1"/>
                </a:solidFill>
                <a:latin typeface="Times New Roman" panose="02020603050405020304" pitchFamily="18" charset="0"/>
                <a:ea typeface="楷体" panose="02010609060101010101" charset="-122"/>
                <a:cs typeface="Times New Roman" panose="02020603050405020304" pitchFamily="18" charset="0"/>
              </a:rPr>
              <a:t>注：</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en-US" altLang="zh-CN" sz="2800" b="1" i="1" dirty="0">
                <a:solidFill>
                  <a:schemeClr val="tx1"/>
                </a:solidFill>
                <a:latin typeface="Times New Roman" panose="02020603050405020304" pitchFamily="18" charset="0"/>
                <a:ea typeface="楷体" panose="02010609060101010101" charset="-122"/>
                <a:cs typeface="Times New Roman" panose="02020603050405020304" pitchFamily="18" charset="0"/>
              </a:rPr>
              <a:t>p</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是</a:t>
            </a:r>
            <a:r>
              <a:rPr lang="en-US" altLang="zh-CN" sz="2800" b="1" i="1" dirty="0">
                <a:solidFill>
                  <a:schemeClr val="tx1"/>
                </a:solidFill>
                <a:latin typeface="Times New Roman" panose="02020603050405020304" pitchFamily="18" charset="0"/>
                <a:ea typeface="楷体" panose="02010609060101010101" charset="-122"/>
                <a:cs typeface="Times New Roman" panose="02020603050405020304" pitchFamily="18" charset="0"/>
              </a:rPr>
              <a:t>q</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的充分条件，也可能</a:t>
            </a:r>
            <a:r>
              <a:rPr lang="en-US" altLang="zh-CN" sz="2800" b="1" i="1" dirty="0">
                <a:solidFill>
                  <a:schemeClr val="tx1"/>
                </a:solidFill>
                <a:latin typeface="Times New Roman" panose="02020603050405020304" pitchFamily="18" charset="0"/>
                <a:ea typeface="楷体" panose="02010609060101010101" charset="-122"/>
                <a:cs typeface="Times New Roman" panose="02020603050405020304" pitchFamily="18" charset="0"/>
              </a:rPr>
              <a:t>p</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是</a:t>
            </a:r>
            <a:r>
              <a:rPr lang="en-US" altLang="zh-CN" sz="2800" b="1" i="1" dirty="0">
                <a:solidFill>
                  <a:schemeClr val="tx1"/>
                </a:solidFill>
                <a:latin typeface="Times New Roman" panose="02020603050405020304" pitchFamily="18" charset="0"/>
                <a:ea typeface="楷体" panose="02010609060101010101" charset="-122"/>
                <a:cs typeface="Times New Roman" panose="02020603050405020304" pitchFamily="18" charset="0"/>
              </a:rPr>
              <a:t>q</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的必要条件   这两者可能同时成立．</a:t>
            </a:r>
          </a:p>
        </p:txBody>
      </p:sp>
      <p:sp>
        <p:nvSpPr>
          <p:cNvPr id="17" name="矩形 16">
            <a:extLst>
              <a:ext uri="{FF2B5EF4-FFF2-40B4-BE49-F238E27FC236}">
                <a16:creationId xmlns:a16="http://schemas.microsoft.com/office/drawing/2014/main" id="{CD97F9DF-F199-D70F-A208-4373681F509F}"/>
              </a:ext>
            </a:extLst>
          </p:cNvPr>
          <p:cNvSpPr/>
          <p:nvPr>
            <p:custDataLst>
              <p:tags r:id="rId3"/>
            </p:custDataLst>
          </p:nvPr>
        </p:nvSpPr>
        <p:spPr>
          <a:xfrm>
            <a:off x="216535" y="4194175"/>
            <a:ext cx="11635105" cy="2158365"/>
          </a:xfrm>
          <a:prstGeom prst="rect">
            <a:avLst/>
          </a:prstGeom>
          <a:ln w="31750">
            <a:noFill/>
            <a:prstDash val="dash"/>
          </a:ln>
        </p:spPr>
        <p:txBody>
          <a:bodyPr wrap="square">
            <a:spAutoFit/>
          </a:bodyPr>
          <a:lstStyle/>
          <a:p>
            <a:pPr fontAlgn="auto">
              <a:lnSpc>
                <a:spcPct val="120000"/>
              </a:lnSpc>
              <a:spcBef>
                <a:spcPct val="0"/>
              </a:spcBef>
              <a:spcAft>
                <a:spcPct val="0"/>
              </a:spcAft>
              <a:defRPr/>
            </a:pPr>
            <a:r>
              <a:rPr lang="en-US" altLang="zh-CN" sz="2800"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en-US" altLang="zh-CN" sz="2800" dirty="0">
                <a:solidFill>
                  <a:srgbClr val="FF0000"/>
                </a:solidFill>
                <a:latin typeface="Times New Roman" panose="02020603050405020304" pitchFamily="18" charset="0"/>
                <a:ea typeface="楷体" panose="02010609060101010101" charset="-122"/>
                <a:cs typeface="Times New Roman" panose="02020603050405020304" pitchFamily="18" charset="0"/>
              </a:rPr>
              <a:t>“</a:t>
            </a:r>
            <a:r>
              <a:rPr lang="zh-CN" altLang="en-US" sz="2800" dirty="0">
                <a:solidFill>
                  <a:srgbClr val="FF0000"/>
                </a:solidFill>
                <a:latin typeface="Times New Roman" panose="02020603050405020304" pitchFamily="18" charset="0"/>
                <a:ea typeface="楷体" panose="02010609060101010101" charset="-122"/>
                <a:cs typeface="Times New Roman" panose="02020603050405020304" pitchFamily="18" charset="0"/>
              </a:rPr>
              <a:t>小范围</a:t>
            </a:r>
            <a:r>
              <a:rPr lang="en-US" altLang="zh-CN" sz="2800" dirty="0">
                <a:solidFill>
                  <a:srgbClr val="FF0000"/>
                </a:solidFill>
                <a:latin typeface="Times New Roman" panose="02020603050405020304" pitchFamily="18" charset="0"/>
                <a:ea typeface="楷体" panose="02010609060101010101" charset="-122"/>
                <a:cs typeface="Times New Roman" panose="02020603050405020304" pitchFamily="18" charset="0"/>
              </a:rPr>
              <a:t>”</a:t>
            </a:r>
            <a:r>
              <a:rPr lang="zh-CN" altLang="en-US" sz="2800" dirty="0">
                <a:solidFill>
                  <a:srgbClr val="FF0000"/>
                </a:solidFill>
                <a:latin typeface="Times New Roman" panose="02020603050405020304" pitchFamily="18" charset="0"/>
                <a:ea typeface="楷体" panose="02010609060101010101" charset="-122"/>
                <a:cs typeface="Times New Roman" panose="02020603050405020304" pitchFamily="18" charset="0"/>
              </a:rPr>
              <a:t>推出</a:t>
            </a:r>
            <a:r>
              <a:rPr lang="en-US" altLang="zh-CN" sz="2800" dirty="0">
                <a:solidFill>
                  <a:srgbClr val="FF0000"/>
                </a:solidFill>
                <a:latin typeface="Times New Roman" panose="02020603050405020304" pitchFamily="18" charset="0"/>
                <a:ea typeface="楷体" panose="02010609060101010101" charset="-122"/>
                <a:cs typeface="Times New Roman" panose="02020603050405020304" pitchFamily="18" charset="0"/>
              </a:rPr>
              <a:t>“</a:t>
            </a:r>
            <a:r>
              <a:rPr lang="zh-CN" altLang="en-US" sz="2800" dirty="0">
                <a:solidFill>
                  <a:srgbClr val="FF0000"/>
                </a:solidFill>
                <a:latin typeface="Times New Roman" panose="02020603050405020304" pitchFamily="18" charset="0"/>
                <a:ea typeface="楷体" panose="02010609060101010101" charset="-122"/>
                <a:cs typeface="Times New Roman" panose="02020603050405020304" pitchFamily="18" charset="0"/>
              </a:rPr>
              <a:t>大范围</a:t>
            </a:r>
            <a:r>
              <a:rPr lang="en-US" altLang="zh-CN" sz="2800" dirty="0">
                <a:solidFill>
                  <a:srgbClr val="FF0000"/>
                </a:solidFill>
                <a:latin typeface="Times New Roman" panose="02020603050405020304" pitchFamily="18" charset="0"/>
                <a:ea typeface="楷体" panose="02010609060101010101" charset="-122"/>
                <a:cs typeface="Times New Roman" panose="02020603050405020304" pitchFamily="18" charset="0"/>
              </a:rPr>
              <a:t>”</a:t>
            </a: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如果一个命题中的条件和结论是由一个变量的取值范围构成的，我们在判定充分或必要性的时候就可以看作对两个集合关系的判定设</a:t>
            </a:r>
            <a:r>
              <a:rPr lang="en-US" altLang="zh-CN" sz="2800" b="1" i="1" dirty="0">
                <a:solidFill>
                  <a:schemeClr val="tx1"/>
                </a:solidFill>
                <a:latin typeface="Times New Roman" panose="02020603050405020304" pitchFamily="18" charset="0"/>
                <a:ea typeface="楷体" panose="02010609060101010101" charset="-122"/>
                <a:cs typeface="Times New Roman" panose="02020603050405020304" pitchFamily="18" charset="0"/>
              </a:rPr>
              <a:t>p</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对应集合</a:t>
            </a:r>
            <a:r>
              <a:rPr lang="en-US" altLang="zh-CN" sz="2800" i="1"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a:t>
            </a:r>
            <a:r>
              <a:rPr lang="en-US" altLang="zh-CN" sz="2800" b="1" i="1" dirty="0">
                <a:solidFill>
                  <a:schemeClr val="tx1"/>
                </a:solidFill>
                <a:latin typeface="Times New Roman" panose="02020603050405020304" pitchFamily="18" charset="0"/>
                <a:ea typeface="楷体" panose="02010609060101010101" charset="-122"/>
                <a:cs typeface="Times New Roman" panose="02020603050405020304" pitchFamily="18" charset="0"/>
              </a:rPr>
              <a:t>q</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对应集合</a:t>
            </a:r>
            <a:r>
              <a:rPr lang="en-US" altLang="zh-CN" sz="2800" i="1"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，若</a:t>
            </a:r>
            <a:r>
              <a:rPr lang="en-US" altLang="zh-CN" sz="2800" i="1"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P</a:t>
            </a:r>
            <a:r>
              <a:rPr lang="en-US" altLang="zh-CN" sz="2800" dirty="0">
                <a:solidFill>
                  <a:schemeClr val="tx1"/>
                </a:solidFill>
                <a:latin typeface="Times New Roman" panose="02020603050405020304" pitchFamily="18" charset="0"/>
                <a:ea typeface="楷体" panose="02010609060101010101" charset="-122"/>
                <a:cs typeface="Times New Roman" panose="02020603050405020304" pitchFamily="18" charset="0"/>
              </a:rPr>
              <a:t>⊆</a:t>
            </a:r>
            <a:r>
              <a:rPr lang="en-US" altLang="zh-CN" sz="2800" i="1"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，则</a:t>
            </a:r>
            <a:r>
              <a:rPr lang="en-US" altLang="zh-CN" sz="2800" b="1" i="1" dirty="0">
                <a:solidFill>
                  <a:schemeClr val="tx1"/>
                </a:solidFill>
                <a:latin typeface="Times New Roman" panose="02020603050405020304" pitchFamily="18" charset="0"/>
                <a:ea typeface="楷体" panose="02010609060101010101" charset="-122"/>
                <a:cs typeface="Times New Roman" panose="02020603050405020304" pitchFamily="18" charset="0"/>
              </a:rPr>
              <a:t>p</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是</a:t>
            </a:r>
            <a:r>
              <a:rPr lang="en-US" altLang="zh-CN" sz="2800" b="1" i="1" dirty="0">
                <a:solidFill>
                  <a:schemeClr val="tx1"/>
                </a:solidFill>
                <a:latin typeface="Times New Roman" panose="02020603050405020304" pitchFamily="18" charset="0"/>
                <a:ea typeface="楷体" panose="02010609060101010101" charset="-122"/>
                <a:cs typeface="Times New Roman" panose="02020603050405020304" pitchFamily="18" charset="0"/>
              </a:rPr>
              <a:t>q</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的充分条件，同时</a:t>
            </a:r>
            <a:r>
              <a:rPr lang="en-US" altLang="zh-CN" sz="2800" b="1" i="1" dirty="0">
                <a:solidFill>
                  <a:schemeClr val="tx1"/>
                </a:solidFill>
                <a:latin typeface="Times New Roman" panose="02020603050405020304" pitchFamily="18" charset="0"/>
                <a:ea typeface="楷体" panose="02010609060101010101" charset="-122"/>
                <a:cs typeface="Times New Roman" panose="02020603050405020304" pitchFamily="18" charset="0"/>
              </a:rPr>
              <a:t>q</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是</a:t>
            </a:r>
            <a:r>
              <a:rPr lang="en-US" altLang="zh-CN" sz="2800" b="1" i="1" dirty="0">
                <a:solidFill>
                  <a:schemeClr val="tx1"/>
                </a:solidFill>
                <a:latin typeface="Times New Roman" panose="02020603050405020304" pitchFamily="18" charset="0"/>
                <a:ea typeface="楷体" panose="02010609060101010101" charset="-122"/>
                <a:cs typeface="Times New Roman" panose="02020603050405020304" pitchFamily="18" charset="0"/>
              </a:rPr>
              <a:t>p</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的必要条件．</a:t>
            </a:r>
            <a:endParaRPr lang="en-US" altLang="zh-CN" sz="2800" dirty="0">
              <a:solidFill>
                <a:schemeClr val="tx1"/>
              </a:solidFill>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621855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全称量词与全称量词命题</a:t>
            </a:r>
          </a:p>
        </p:txBody>
      </p:sp>
      <p:pic>
        <p:nvPicPr>
          <p:cNvPr id="2" name="Picture 2"/>
          <p:cNvPicPr>
            <a:picLocks noChangeAspect="1"/>
          </p:cNvPicPr>
          <p:nvPr/>
        </p:nvPicPr>
        <p:blipFill>
          <a:blip r:embed="rId9"/>
          <a:stretch>
            <a:fillRect/>
          </a:stretch>
        </p:blipFill>
        <p:spPr>
          <a:xfrm flipH="1">
            <a:off x="11633200" y="12522200"/>
            <a:ext cx="0" cy="0"/>
          </a:xfrm>
          <a:prstGeom prst="rect">
            <a:avLst/>
          </a:prstGeom>
          <a:ln>
            <a:noFill/>
          </a:ln>
        </p:spPr>
      </p:pic>
      <p:sp>
        <p:nvSpPr>
          <p:cNvPr id="8" name="文本框 7">
            <a:extLst>
              <a:ext uri="{FF2B5EF4-FFF2-40B4-BE49-F238E27FC236}">
                <a16:creationId xmlns:a16="http://schemas.microsoft.com/office/drawing/2014/main" id="{30A256A6-1A49-8B32-A8B1-2F5E82E2B37F}"/>
              </a:ext>
            </a:extLst>
          </p:cNvPr>
          <p:cNvSpPr txBox="1"/>
          <p:nvPr>
            <p:custDataLst>
              <p:tags r:id="rId1"/>
            </p:custDataLst>
          </p:nvPr>
        </p:nvSpPr>
        <p:spPr>
          <a:xfrm>
            <a:off x="199390" y="560705"/>
            <a:ext cx="11791950" cy="1473835"/>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a:spAutoFit/>
          </a:bodyPr>
          <a:lstStyle/>
          <a:p>
            <a:pPr algn="l" defTabSz="914400" fontAlgn="auto">
              <a:lnSpc>
                <a:spcPct val="150000"/>
              </a:lnSpc>
              <a:tabLst>
                <a:tab pos="1614805" algn="l"/>
                <a:tab pos="5292725" algn="l"/>
                <a:tab pos="9688830" algn="l"/>
              </a:tabLst>
            </a:pPr>
            <a:r>
              <a:rPr lang="zh-CN" altLang="en-US" sz="2800" b="1">
                <a:solidFill>
                  <a:srgbClr val="002060"/>
                </a:solidFill>
                <a:latin typeface="Times New Roman" panose="02020603050405020304" pitchFamily="18" charset="0"/>
                <a:ea typeface="黑体" panose="02010609060101010101" charset="-122"/>
                <a:cs typeface="Times New Roman" panose="02020603050405020304" pitchFamily="18" charset="0"/>
                <a:sym typeface="+mn-ea"/>
              </a:rPr>
              <a:t>全称量词：</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短语“</a:t>
            </a:r>
            <a:r>
              <a:rPr lang="zh-CN" altLang="en-US" sz="2800">
                <a:solidFill>
                  <a:srgbClr val="00B0F0"/>
                </a:solidFill>
                <a:latin typeface="Times New Roman" panose="02020603050405020304" pitchFamily="18" charset="0"/>
                <a:ea typeface="黑体" panose="02010609060101010101" charset="-122"/>
                <a:cs typeface="Times New Roman" panose="02020603050405020304" pitchFamily="18" charset="0"/>
                <a:sym typeface="+mn-ea"/>
              </a:rPr>
              <a:t>所有的</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a:t>
            </a:r>
            <a:r>
              <a:rPr lang="zh-CN" altLang="en-US" sz="2800">
                <a:solidFill>
                  <a:srgbClr val="00B0F0"/>
                </a:solidFill>
                <a:latin typeface="Times New Roman" panose="02020603050405020304" pitchFamily="18" charset="0"/>
                <a:ea typeface="黑体" panose="02010609060101010101" charset="-122"/>
                <a:cs typeface="Times New Roman" panose="02020603050405020304" pitchFamily="18" charset="0"/>
                <a:sym typeface="+mn-ea"/>
              </a:rPr>
              <a:t>任意一个</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”在逻辑中通常叫做</a:t>
            </a:r>
            <a:r>
              <a:rPr lang="zh-CN" altLang="en-US" sz="2800" b="1">
                <a:solidFill>
                  <a:srgbClr val="FF0000"/>
                </a:solidFill>
                <a:latin typeface="Times New Roman" panose="02020603050405020304" pitchFamily="18" charset="0"/>
                <a:ea typeface="黑体" panose="02010609060101010101" charset="-122"/>
                <a:cs typeface="Times New Roman" panose="02020603050405020304" pitchFamily="18" charset="0"/>
                <a:sym typeface="+mn-ea"/>
              </a:rPr>
              <a:t>全称量词</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a:t>
            </a:r>
          </a:p>
          <a:p>
            <a:pPr algn="l" defTabSz="914400" fontAlgn="auto">
              <a:lnSpc>
                <a:spcPct val="150000"/>
              </a:lnSpc>
              <a:tabLst>
                <a:tab pos="1614805" algn="l"/>
                <a:tab pos="5292725" algn="l"/>
                <a:tab pos="9688830" algn="l"/>
              </a:tabLst>
            </a:pPr>
            <a:r>
              <a:rPr lang="zh-CN" altLang="en-US" sz="2800">
                <a:latin typeface="Times New Roman" panose="02020603050405020304" pitchFamily="18" charset="0"/>
                <a:ea typeface="黑体" panose="02010609060101010101" charset="-122"/>
                <a:cs typeface="Times New Roman" panose="02020603050405020304" pitchFamily="18" charset="0"/>
                <a:sym typeface="+mn-ea"/>
              </a:rPr>
              <a:t> </a:t>
            </a:r>
            <a:r>
              <a:rPr lang="en-US" altLang="zh-CN" sz="2800">
                <a:latin typeface="Times New Roman" panose="02020603050405020304" pitchFamily="18" charset="0"/>
                <a:ea typeface="黑体" panose="02010609060101010101" charset="-122"/>
                <a:cs typeface="Times New Roman" panose="02020603050405020304" pitchFamily="18" charset="0"/>
                <a:sym typeface="+mn-ea"/>
              </a:rPr>
              <a:t>                   </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并用符号“</a:t>
            </a:r>
            <a:r>
              <a:rPr lang="en-US" altLang="zh-CN" sz="2800">
                <a:solidFill>
                  <a:srgbClr val="FF0000"/>
                </a:solidFill>
                <a:latin typeface="Times New Roman" panose="02020603050405020304" pitchFamily="18" charset="0"/>
                <a:ea typeface="黑体" panose="02010609060101010101" charset="-122"/>
                <a:cs typeface="Times New Roman" panose="02020603050405020304" pitchFamily="18" charset="0"/>
                <a:sym typeface="+mn-ea"/>
              </a:rPr>
              <a:t>∀</a:t>
            </a:r>
            <a:r>
              <a:rPr lang="en-US" altLang="zh-CN" sz="2800">
                <a:latin typeface="Times New Roman" panose="02020603050405020304" pitchFamily="18" charset="0"/>
                <a:ea typeface="黑体" panose="02010609060101010101" charset="-122"/>
                <a:cs typeface="Times New Roman" panose="02020603050405020304" pitchFamily="18" charset="0"/>
                <a:sym typeface="+mn-ea"/>
              </a:rPr>
              <a:t>”</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表示．</a:t>
            </a:r>
            <a:endParaRPr kumimoji="0" lang="zh-CN" altLang="en-US" sz="2800" b="0" i="0" u="none" strike="noStrike" cap="none" spc="0" normalizeH="0" baseline="0">
              <a:ln>
                <a:noFill/>
              </a:ln>
              <a:solidFill>
                <a:srgbClr val="000000"/>
              </a:solidFill>
              <a:effectLst/>
              <a:uFillTx/>
              <a:latin typeface="Times New Roman" panose="02020603050405020304" pitchFamily="18" charset="0"/>
              <a:ea typeface="黑体" panose="02010609060101010101" charset="-122"/>
              <a:cs typeface="Times New Roman" panose="02020603050405020304" pitchFamily="18" charset="0"/>
              <a:sym typeface="Calibri"/>
            </a:endParaRPr>
          </a:p>
        </p:txBody>
      </p:sp>
      <p:sp>
        <p:nvSpPr>
          <p:cNvPr id="10" name="文本框 3">
            <a:extLst>
              <a:ext uri="{FF2B5EF4-FFF2-40B4-BE49-F238E27FC236}">
                <a16:creationId xmlns:a16="http://schemas.microsoft.com/office/drawing/2014/main" id="{07AE1F0F-7E84-CB46-A5D8-429FE5EF5C4C}"/>
              </a:ext>
            </a:extLst>
          </p:cNvPr>
          <p:cNvSpPr/>
          <p:nvPr>
            <p:custDataLst>
              <p:tags r:id="rId2"/>
            </p:custDataLst>
          </p:nvPr>
        </p:nvSpPr>
        <p:spPr>
          <a:xfrm>
            <a:off x="2715895" y="3165475"/>
            <a:ext cx="8964930" cy="737235"/>
          </a:xfrm>
          <a:prstGeom prst="rect">
            <a:avLst/>
          </a:prstGeom>
          <a:noFill/>
          <a:ln w="28575">
            <a:noFill/>
            <a:prstDash val="dash"/>
          </a:ln>
        </p:spPr>
        <p:txBody>
          <a:bodyPr wrap="square" anchor="t">
            <a:spAutoFit/>
          </a:bodyPr>
          <a:lstStyle/>
          <a:p>
            <a:pPr fontAlgn="auto">
              <a:lnSpc>
                <a:spcPct val="150000"/>
              </a:lnSpc>
            </a:pPr>
            <a:r>
              <a:rPr lang="zh-CN" altLang="en-US" sz="2800">
                <a:solidFill>
                  <a:schemeClr val="tx1"/>
                </a:solidFill>
                <a:latin typeface="黑体" panose="02010609060101010101" charset="-122"/>
                <a:ea typeface="黑体" panose="02010609060101010101" charset="-122"/>
                <a:cs typeface="黑体" panose="02010609060101010101" charset="-122"/>
              </a:rPr>
              <a:t>常见的全称量词还有</a:t>
            </a:r>
            <a:r>
              <a:rPr lang="zh-CN" altLang="en-US" sz="2800">
                <a:solidFill>
                  <a:schemeClr val="tx1"/>
                </a:solidFill>
                <a:latin typeface="黑体" panose="02010609060101010101" charset="-122"/>
                <a:ea typeface="黑体" panose="02010609060101010101" charset="-122"/>
                <a:cs typeface="黑体" panose="02010609060101010101" charset="-122"/>
                <a:sym typeface="+mn-ea"/>
              </a:rPr>
              <a:t>“</a:t>
            </a:r>
            <a:r>
              <a:rPr lang="zh-CN" altLang="en-US" sz="2800">
                <a:solidFill>
                  <a:srgbClr val="00B0F0"/>
                </a:solidFill>
                <a:latin typeface="黑体" panose="02010609060101010101" charset="-122"/>
                <a:ea typeface="黑体" panose="02010609060101010101" charset="-122"/>
                <a:cs typeface="黑体" panose="02010609060101010101" charset="-122"/>
              </a:rPr>
              <a:t>一切</a:t>
            </a:r>
            <a:r>
              <a:rPr lang="en-US" altLang="zh-CN" sz="2800">
                <a:solidFill>
                  <a:schemeClr val="tx1"/>
                </a:solidFill>
                <a:latin typeface="黑体" panose="02010609060101010101" charset="-122"/>
                <a:ea typeface="黑体" panose="02010609060101010101" charset="-122"/>
                <a:cs typeface="黑体" panose="02010609060101010101" charset="-122"/>
              </a:rPr>
              <a:t>”</a:t>
            </a:r>
            <a:r>
              <a:rPr lang="zh-CN" altLang="en-US" sz="2800">
                <a:solidFill>
                  <a:schemeClr val="tx1"/>
                </a:solidFill>
                <a:latin typeface="黑体" panose="02010609060101010101" charset="-122"/>
                <a:ea typeface="黑体" panose="02010609060101010101" charset="-122"/>
                <a:cs typeface="黑体" panose="02010609060101010101" charset="-122"/>
                <a:sym typeface="+mn-ea"/>
              </a:rPr>
              <a:t>“</a:t>
            </a:r>
            <a:r>
              <a:rPr lang="zh-CN" altLang="en-US" sz="2800">
                <a:solidFill>
                  <a:srgbClr val="00B0F0"/>
                </a:solidFill>
                <a:latin typeface="黑体" panose="02010609060101010101" charset="-122"/>
                <a:ea typeface="黑体" panose="02010609060101010101" charset="-122"/>
                <a:cs typeface="黑体" panose="02010609060101010101" charset="-122"/>
              </a:rPr>
              <a:t>每一个</a:t>
            </a:r>
            <a:r>
              <a:rPr lang="zh-CN" altLang="en-US" sz="2800">
                <a:solidFill>
                  <a:schemeClr val="tx1"/>
                </a:solidFill>
                <a:latin typeface="黑体" panose="02010609060101010101" charset="-122"/>
                <a:ea typeface="黑体" panose="02010609060101010101" charset="-122"/>
                <a:cs typeface="黑体" panose="02010609060101010101" charset="-122"/>
              </a:rPr>
              <a:t>”“</a:t>
            </a:r>
            <a:r>
              <a:rPr lang="zh-CN" altLang="en-US" sz="2800">
                <a:solidFill>
                  <a:srgbClr val="00B0F0"/>
                </a:solidFill>
                <a:latin typeface="黑体" panose="02010609060101010101" charset="-122"/>
                <a:ea typeface="黑体" panose="02010609060101010101" charset="-122"/>
                <a:cs typeface="黑体" panose="02010609060101010101" charset="-122"/>
              </a:rPr>
              <a:t>任给</a:t>
            </a:r>
            <a:r>
              <a:rPr lang="zh-CN" altLang="en-US" sz="2800">
                <a:solidFill>
                  <a:schemeClr val="tx1"/>
                </a:solidFill>
                <a:latin typeface="黑体" panose="02010609060101010101" charset="-122"/>
                <a:ea typeface="黑体" panose="02010609060101010101" charset="-122"/>
                <a:cs typeface="黑体" panose="02010609060101010101" charset="-122"/>
              </a:rPr>
              <a:t>”等．</a:t>
            </a:r>
          </a:p>
        </p:txBody>
      </p:sp>
      <p:sp>
        <p:nvSpPr>
          <p:cNvPr id="11" name="文本框 10">
            <a:extLst>
              <a:ext uri="{FF2B5EF4-FFF2-40B4-BE49-F238E27FC236}">
                <a16:creationId xmlns:a16="http://schemas.microsoft.com/office/drawing/2014/main" id="{D7F1F46E-276F-EBA9-61AF-218BD757ACA9}"/>
              </a:ext>
            </a:extLst>
          </p:cNvPr>
          <p:cNvSpPr txBox="1"/>
          <p:nvPr>
            <p:custDataLst>
              <p:tags r:id="rId3"/>
            </p:custDataLst>
          </p:nvPr>
        </p:nvSpPr>
        <p:spPr>
          <a:xfrm>
            <a:off x="199390" y="4097655"/>
            <a:ext cx="11793855" cy="1473835"/>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a:spAutoFit/>
          </a:bodyPr>
          <a:lstStyle/>
          <a:p>
            <a:pPr algn="l" defTabSz="914400" fontAlgn="auto">
              <a:lnSpc>
                <a:spcPct val="150000"/>
              </a:lnSpc>
              <a:tabLst>
                <a:tab pos="1614805" algn="l"/>
                <a:tab pos="5292725" algn="l"/>
                <a:tab pos="9688830" algn="l"/>
              </a:tabLst>
            </a:pPr>
            <a:r>
              <a:rPr lang="zh-CN" altLang="en-US" sz="2800" b="1">
                <a:solidFill>
                  <a:srgbClr val="002060"/>
                </a:solidFill>
                <a:latin typeface="Times New Roman" panose="02020603050405020304" pitchFamily="18" charset="0"/>
                <a:ea typeface="黑体" panose="02010609060101010101" charset="-122"/>
                <a:cs typeface="Times New Roman" panose="02020603050405020304" pitchFamily="18" charset="0"/>
                <a:sym typeface="+mn-ea"/>
              </a:rPr>
              <a:t>全称量词命题的表述形式：</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全称量词命题“</a:t>
            </a:r>
            <a:r>
              <a:rPr lang="zh-CN" altLang="en-US" sz="2800" b="1">
                <a:solidFill>
                  <a:srgbClr val="00B0F0"/>
                </a:solidFill>
                <a:latin typeface="Times New Roman" panose="02020603050405020304" pitchFamily="18" charset="0"/>
                <a:ea typeface="黑体" panose="02010609060101010101" charset="-122"/>
                <a:cs typeface="Times New Roman" panose="02020603050405020304" pitchFamily="18" charset="0"/>
                <a:sym typeface="+mn-ea"/>
              </a:rPr>
              <a:t>对</a:t>
            </a:r>
            <a:r>
              <a:rPr lang="en-US" altLang="zh-CN" sz="2800" b="1" i="1">
                <a:solidFill>
                  <a:srgbClr val="00B0F0"/>
                </a:solidFill>
                <a:latin typeface="Times New Roman" panose="02020603050405020304" pitchFamily="18" charset="0"/>
                <a:ea typeface="黑体" panose="02010609060101010101" charset="-122"/>
                <a:cs typeface="Times New Roman" panose="02020603050405020304" pitchFamily="18" charset="0"/>
                <a:sym typeface="+mn-ea"/>
              </a:rPr>
              <a:t>M</a:t>
            </a:r>
            <a:r>
              <a:rPr lang="zh-CN" altLang="en-US" sz="2800" b="1">
                <a:solidFill>
                  <a:srgbClr val="00B0F0"/>
                </a:solidFill>
                <a:latin typeface="Times New Roman" panose="02020603050405020304" pitchFamily="18" charset="0"/>
                <a:ea typeface="黑体" panose="02010609060101010101" charset="-122"/>
                <a:cs typeface="Times New Roman" panose="02020603050405020304" pitchFamily="18" charset="0"/>
                <a:sym typeface="+mn-ea"/>
              </a:rPr>
              <a:t>中任意一个</a:t>
            </a:r>
            <a:r>
              <a:rPr lang="en-US" altLang="zh-CN" sz="2800" b="1" i="1">
                <a:solidFill>
                  <a:srgbClr val="00B0F0"/>
                </a:solidFill>
                <a:latin typeface="Times New Roman" panose="02020603050405020304" pitchFamily="18" charset="0"/>
                <a:ea typeface="黑体" panose="02010609060101010101" charset="-122"/>
                <a:cs typeface="Times New Roman" panose="02020603050405020304" pitchFamily="18" charset="0"/>
                <a:sym typeface="+mn-ea"/>
              </a:rPr>
              <a:t>x</a:t>
            </a:r>
            <a:r>
              <a:rPr lang="zh-CN" altLang="en-US" sz="2800" b="1">
                <a:solidFill>
                  <a:srgbClr val="00B0F0"/>
                </a:solidFill>
                <a:latin typeface="Times New Roman" panose="02020603050405020304" pitchFamily="18" charset="0"/>
                <a:ea typeface="黑体" panose="02010609060101010101" charset="-122"/>
                <a:cs typeface="Times New Roman" panose="02020603050405020304" pitchFamily="18" charset="0"/>
                <a:sym typeface="+mn-ea"/>
              </a:rPr>
              <a:t>，</a:t>
            </a:r>
            <a:r>
              <a:rPr lang="en-US" altLang="zh-CN" sz="2800" b="1" i="1" err="1">
                <a:solidFill>
                  <a:srgbClr val="00B0F0"/>
                </a:solidFill>
                <a:latin typeface="Times New Roman" panose="02020603050405020304" pitchFamily="18" charset="0"/>
                <a:ea typeface="黑体" panose="02010609060101010101" charset="-122"/>
                <a:cs typeface="Times New Roman" panose="02020603050405020304" pitchFamily="18" charset="0"/>
                <a:sym typeface="+mn-ea"/>
              </a:rPr>
              <a:t>p</a:t>
            </a:r>
            <a:r>
              <a:rPr lang="en-US" altLang="zh-CN" sz="2800" b="1" err="1">
                <a:solidFill>
                  <a:srgbClr val="00B0F0"/>
                </a:solidFill>
                <a:latin typeface="Times New Roman" panose="02020603050405020304" pitchFamily="18" charset="0"/>
                <a:ea typeface="黑体" panose="02010609060101010101" charset="-122"/>
                <a:cs typeface="Times New Roman" panose="02020603050405020304" pitchFamily="18" charset="0"/>
                <a:sym typeface="+mn-ea"/>
              </a:rPr>
              <a:t>(</a:t>
            </a:r>
            <a:r>
              <a:rPr lang="en-US" altLang="zh-CN" sz="2800" b="1" i="1" err="1">
                <a:solidFill>
                  <a:srgbClr val="00B0F0"/>
                </a:solidFill>
                <a:latin typeface="Times New Roman" panose="02020603050405020304" pitchFamily="18" charset="0"/>
                <a:ea typeface="黑体" panose="02010609060101010101" charset="-122"/>
                <a:cs typeface="Times New Roman" panose="02020603050405020304" pitchFamily="18" charset="0"/>
                <a:sym typeface="+mn-ea"/>
              </a:rPr>
              <a:t>x</a:t>
            </a:r>
            <a:r>
              <a:rPr lang="en-US" altLang="zh-CN" sz="2800" b="1">
                <a:solidFill>
                  <a:srgbClr val="00B0F0"/>
                </a:solidFill>
                <a:latin typeface="Times New Roman" panose="02020603050405020304" pitchFamily="18" charset="0"/>
                <a:ea typeface="黑体" panose="02010609060101010101" charset="-122"/>
                <a:cs typeface="Times New Roman" panose="02020603050405020304" pitchFamily="18" charset="0"/>
                <a:sym typeface="+mn-ea"/>
              </a:rPr>
              <a:t>)</a:t>
            </a:r>
            <a:r>
              <a:rPr lang="zh-CN" altLang="en-US" sz="2800" b="1">
                <a:solidFill>
                  <a:srgbClr val="00B0F0"/>
                </a:solidFill>
                <a:latin typeface="Times New Roman" panose="02020603050405020304" pitchFamily="18" charset="0"/>
                <a:ea typeface="黑体" panose="02010609060101010101" charset="-122"/>
                <a:cs typeface="Times New Roman" panose="02020603050405020304" pitchFamily="18" charset="0"/>
                <a:sym typeface="+mn-ea"/>
              </a:rPr>
              <a:t>成立</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a:t>
            </a:r>
          </a:p>
          <a:p>
            <a:pPr algn="l" defTabSz="914400" fontAlgn="auto">
              <a:lnSpc>
                <a:spcPct val="150000"/>
              </a:lnSpc>
              <a:tabLst>
                <a:tab pos="1614805" algn="l"/>
                <a:tab pos="5292725" algn="l"/>
                <a:tab pos="9688830" algn="l"/>
              </a:tabLst>
            </a:pPr>
            <a:r>
              <a:rPr lang="en-US" altLang="zh-CN" sz="2800">
                <a:latin typeface="Times New Roman" panose="02020603050405020304" pitchFamily="18" charset="0"/>
                <a:ea typeface="黑体" panose="02010609060101010101" charset="-122"/>
                <a:cs typeface="Times New Roman" panose="02020603050405020304" pitchFamily="18" charset="0"/>
                <a:sym typeface="+mn-ea"/>
              </a:rPr>
              <a:t>                                                </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可用符号简记为</a:t>
            </a:r>
            <a:r>
              <a:rPr lang="en-US" altLang="zh-CN" sz="2800">
                <a:latin typeface="Times New Roman" panose="02020603050405020304" pitchFamily="18" charset="0"/>
                <a:ea typeface="黑体" panose="02010609060101010101" charset="-122"/>
                <a:cs typeface="Times New Roman" panose="02020603050405020304" pitchFamily="18" charset="0"/>
                <a:sym typeface="+mn-ea"/>
              </a:rPr>
              <a:t>“</a:t>
            </a:r>
            <a:r>
              <a:rPr lang="en-US" altLang="zh-CN" sz="2800" b="1">
                <a:solidFill>
                  <a:srgbClr val="FF0000"/>
                </a:solidFill>
                <a:latin typeface="Times New Roman" panose="02020603050405020304" pitchFamily="18" charset="0"/>
                <a:ea typeface="黑体" panose="02010609060101010101" charset="-122"/>
                <a:cs typeface="Times New Roman" panose="02020603050405020304" pitchFamily="18" charset="0"/>
                <a:sym typeface="+mn-ea"/>
              </a:rPr>
              <a:t>∀</a:t>
            </a:r>
            <a:r>
              <a:rPr lang="en-US" altLang="zh-CN" sz="2800" b="1" i="1" err="1">
                <a:solidFill>
                  <a:srgbClr val="FF0000"/>
                </a:solidFill>
                <a:latin typeface="Times New Roman" panose="02020603050405020304" pitchFamily="18" charset="0"/>
                <a:ea typeface="黑体" panose="02010609060101010101" charset="-122"/>
                <a:cs typeface="Times New Roman" panose="02020603050405020304" pitchFamily="18" charset="0"/>
                <a:sym typeface="+mn-ea"/>
              </a:rPr>
              <a:t>x</a:t>
            </a:r>
            <a:r>
              <a:rPr lang="en-US" altLang="zh-CN" sz="2800" b="1" err="1">
                <a:solidFill>
                  <a:srgbClr val="FF0000"/>
                </a:solidFill>
                <a:latin typeface="Times New Roman" panose="02020603050405020304" pitchFamily="18" charset="0"/>
                <a:ea typeface="黑体" panose="02010609060101010101" charset="-122"/>
                <a:cs typeface="Times New Roman" panose="02020603050405020304" pitchFamily="18" charset="0"/>
                <a:sym typeface="+mn-ea"/>
              </a:rPr>
              <a:t>∈</a:t>
            </a:r>
            <a:r>
              <a:rPr lang="en-US" altLang="zh-CN" sz="2800" b="1" i="1" err="1">
                <a:solidFill>
                  <a:srgbClr val="FF0000"/>
                </a:solidFill>
                <a:latin typeface="Times New Roman" panose="02020603050405020304" pitchFamily="18" charset="0"/>
                <a:ea typeface="黑体" panose="02010609060101010101" charset="-122"/>
                <a:cs typeface="Times New Roman" panose="02020603050405020304" pitchFamily="18" charset="0"/>
                <a:sym typeface="+mn-ea"/>
              </a:rPr>
              <a:t>M</a:t>
            </a:r>
            <a:r>
              <a:rPr lang="zh-CN" altLang="en-US" sz="2800" b="1">
                <a:solidFill>
                  <a:srgbClr val="FF0000"/>
                </a:solidFill>
                <a:latin typeface="Times New Roman" panose="02020603050405020304" pitchFamily="18" charset="0"/>
                <a:ea typeface="黑体" panose="02010609060101010101" charset="-122"/>
                <a:cs typeface="Times New Roman" panose="02020603050405020304" pitchFamily="18" charset="0"/>
                <a:sym typeface="+mn-ea"/>
              </a:rPr>
              <a:t>，</a:t>
            </a:r>
            <a:r>
              <a:rPr lang="en-US" altLang="zh-CN" sz="2800" b="1" i="1" err="1">
                <a:solidFill>
                  <a:srgbClr val="FF0000"/>
                </a:solidFill>
                <a:latin typeface="Times New Roman" panose="02020603050405020304" pitchFamily="18" charset="0"/>
                <a:ea typeface="黑体" panose="02010609060101010101" charset="-122"/>
                <a:cs typeface="Times New Roman" panose="02020603050405020304" pitchFamily="18" charset="0"/>
                <a:sym typeface="+mn-ea"/>
              </a:rPr>
              <a:t>p</a:t>
            </a:r>
            <a:r>
              <a:rPr lang="en-US" altLang="zh-CN" sz="2800" b="1" err="1">
                <a:solidFill>
                  <a:srgbClr val="FF0000"/>
                </a:solidFill>
                <a:latin typeface="Times New Roman" panose="02020603050405020304" pitchFamily="18" charset="0"/>
                <a:ea typeface="黑体" panose="02010609060101010101" charset="-122"/>
                <a:cs typeface="Times New Roman" panose="02020603050405020304" pitchFamily="18" charset="0"/>
                <a:sym typeface="+mn-ea"/>
              </a:rPr>
              <a:t>(</a:t>
            </a:r>
            <a:r>
              <a:rPr lang="en-US" altLang="zh-CN" sz="2800" b="1" i="1" err="1">
                <a:solidFill>
                  <a:srgbClr val="FF0000"/>
                </a:solidFill>
                <a:latin typeface="Times New Roman" panose="02020603050405020304" pitchFamily="18" charset="0"/>
                <a:ea typeface="黑体" panose="02010609060101010101" charset="-122"/>
                <a:cs typeface="Times New Roman" panose="02020603050405020304" pitchFamily="18" charset="0"/>
                <a:sym typeface="+mn-ea"/>
              </a:rPr>
              <a:t>x</a:t>
            </a:r>
            <a:r>
              <a:rPr lang="en-US" altLang="zh-CN" sz="2800" b="1">
                <a:solidFill>
                  <a:srgbClr val="FF0000"/>
                </a:solidFill>
                <a:latin typeface="Times New Roman" panose="02020603050405020304" pitchFamily="18" charset="0"/>
                <a:ea typeface="黑体" panose="02010609060101010101" charset="-122"/>
                <a:cs typeface="Times New Roman" panose="02020603050405020304" pitchFamily="18" charset="0"/>
                <a:sym typeface="+mn-ea"/>
              </a:rPr>
              <a:t>)</a:t>
            </a:r>
            <a:r>
              <a:rPr lang="en-US" altLang="zh-CN" sz="2800">
                <a:solidFill>
                  <a:schemeClr val="tx1"/>
                </a:solidFill>
                <a:latin typeface="Times New Roman" panose="02020603050405020304" pitchFamily="18" charset="0"/>
                <a:ea typeface="黑体" panose="02010609060101010101" charset="-122"/>
                <a:cs typeface="Times New Roman" panose="02020603050405020304" pitchFamily="18" charset="0"/>
                <a:sym typeface="+mn-ea"/>
              </a:rPr>
              <a:t>”</a:t>
            </a:r>
            <a:r>
              <a:rPr lang="en-US" altLang="zh-CN" sz="2800" b="1">
                <a:solidFill>
                  <a:schemeClr val="tx1"/>
                </a:solidFill>
                <a:latin typeface="Times New Roman" panose="02020603050405020304" pitchFamily="18" charset="0"/>
                <a:ea typeface="黑体" panose="02010609060101010101" charset="-122"/>
                <a:cs typeface="Times New Roman" panose="02020603050405020304" pitchFamily="18" charset="0"/>
                <a:sym typeface="+mn-ea"/>
              </a:rPr>
              <a:t> </a:t>
            </a:r>
            <a:r>
              <a:rPr lang="zh-CN" altLang="en-US" sz="2800">
                <a:latin typeface="Times New Roman" panose="02020603050405020304" pitchFamily="18" charset="0"/>
                <a:ea typeface="黑体" panose="02010609060101010101" charset="-122"/>
                <a:cs typeface="黑体" panose="02010609060101010101" charset="-122"/>
                <a:sym typeface="+mn-ea"/>
              </a:rPr>
              <a:t>．</a:t>
            </a:r>
            <a:endParaRPr kumimoji="0" lang="zh-CN" altLang="en-US" sz="2800" b="0" i="0" u="none" strike="noStrike" cap="none" spc="0" normalizeH="0" baseline="0">
              <a:ln>
                <a:noFill/>
              </a:ln>
              <a:solidFill>
                <a:srgbClr val="000000"/>
              </a:solidFill>
              <a:effectLst/>
              <a:uFillTx/>
              <a:latin typeface="Times New Roman" panose="02020603050405020304" pitchFamily="18" charset="0"/>
              <a:ea typeface="黑体" panose="02010609060101010101" charset="-122"/>
              <a:cs typeface="Times New Roman" panose="02020603050405020304" pitchFamily="18" charset="0"/>
              <a:sym typeface="Calibri"/>
            </a:endParaRPr>
          </a:p>
        </p:txBody>
      </p:sp>
      <p:sp>
        <p:nvSpPr>
          <p:cNvPr id="14" name="文本框 13">
            <a:extLst>
              <a:ext uri="{FF2B5EF4-FFF2-40B4-BE49-F238E27FC236}">
                <a16:creationId xmlns:a16="http://schemas.microsoft.com/office/drawing/2014/main" id="{DFB14F65-CE67-756B-77C0-1C5C4A516188}"/>
              </a:ext>
            </a:extLst>
          </p:cNvPr>
          <p:cNvSpPr txBox="1"/>
          <p:nvPr>
            <p:custDataLst>
              <p:tags r:id="rId4"/>
            </p:custDataLst>
          </p:nvPr>
        </p:nvSpPr>
        <p:spPr>
          <a:xfrm>
            <a:off x="199390" y="2229485"/>
            <a:ext cx="11635105" cy="741045"/>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a:spAutoFit/>
          </a:bodyPr>
          <a:lstStyle/>
          <a:p>
            <a:pPr algn="l" defTabSz="914400" fontAlgn="auto">
              <a:lnSpc>
                <a:spcPct val="130000"/>
              </a:lnSpc>
              <a:tabLst>
                <a:tab pos="1614805" algn="l"/>
                <a:tab pos="5292725" algn="l"/>
                <a:tab pos="9688830" algn="l"/>
              </a:tabLst>
            </a:pPr>
            <a:r>
              <a:rPr lang="zh-CN" altLang="en-US" sz="2800" b="1">
                <a:solidFill>
                  <a:srgbClr val="002060"/>
                </a:solidFill>
                <a:latin typeface="Times New Roman" panose="02020603050405020304" pitchFamily="18" charset="0"/>
                <a:ea typeface="黑体" panose="02010609060101010101" charset="-122"/>
                <a:cs typeface="黑体" panose="02010609060101010101" charset="-122"/>
                <a:sym typeface="+mn-ea"/>
              </a:rPr>
              <a:t>全称量词命题：</a:t>
            </a:r>
            <a:r>
              <a:rPr lang="zh-CN" altLang="en-US" sz="2800">
                <a:latin typeface="Times New Roman" panose="02020603050405020304" pitchFamily="18" charset="0"/>
                <a:ea typeface="黑体" panose="02010609060101010101" charset="-122"/>
                <a:cs typeface="黑体" panose="02010609060101010101" charset="-122"/>
                <a:sym typeface="+mn-ea"/>
              </a:rPr>
              <a:t>含有</a:t>
            </a:r>
            <a:r>
              <a:rPr lang="zh-CN" altLang="en-US" sz="2800" b="1">
                <a:solidFill>
                  <a:srgbClr val="00B0F0"/>
                </a:solidFill>
                <a:latin typeface="Times New Roman" panose="02020603050405020304" pitchFamily="18" charset="0"/>
                <a:ea typeface="黑体" panose="02010609060101010101" charset="-122"/>
                <a:cs typeface="黑体" panose="02010609060101010101" charset="-122"/>
                <a:sym typeface="+mn-ea"/>
              </a:rPr>
              <a:t>全称量词</a:t>
            </a:r>
            <a:r>
              <a:rPr lang="zh-CN" altLang="en-US" sz="2800">
                <a:latin typeface="Times New Roman" panose="02020603050405020304" pitchFamily="18" charset="0"/>
                <a:ea typeface="黑体" panose="02010609060101010101" charset="-122"/>
                <a:cs typeface="黑体" panose="02010609060101010101" charset="-122"/>
                <a:sym typeface="+mn-ea"/>
              </a:rPr>
              <a:t>的命题，叫做</a:t>
            </a:r>
            <a:r>
              <a:rPr lang="zh-CN" altLang="en-US" sz="2800">
                <a:solidFill>
                  <a:srgbClr val="FF0000"/>
                </a:solidFill>
                <a:latin typeface="Times New Roman" panose="02020603050405020304" pitchFamily="18" charset="0"/>
                <a:ea typeface="黑体" panose="02010609060101010101" charset="-122"/>
                <a:cs typeface="黑体" panose="02010609060101010101" charset="-122"/>
                <a:sym typeface="+mn-ea"/>
              </a:rPr>
              <a:t>全称量词命题</a:t>
            </a:r>
            <a:r>
              <a:rPr lang="zh-CN" altLang="en-US" sz="2800">
                <a:latin typeface="Times New Roman" panose="02020603050405020304" pitchFamily="18" charset="0"/>
                <a:ea typeface="黑体" panose="02010609060101010101" charset="-122"/>
                <a:cs typeface="黑体" panose="02010609060101010101" charset="-122"/>
                <a:sym typeface="+mn-ea"/>
              </a:rPr>
              <a:t>．</a:t>
            </a:r>
            <a:endParaRPr kumimoji="0" lang="zh-CN" altLang="en-US" sz="2800" b="0" i="0" u="none" strike="noStrike" cap="none" spc="0" normalizeH="0" baseline="0">
              <a:ln>
                <a:noFill/>
              </a:ln>
              <a:solidFill>
                <a:srgbClr val="000000"/>
              </a:solidFill>
              <a:effectLst/>
              <a:uFillTx/>
              <a:latin typeface="Times New Roman" panose="02020603050405020304" pitchFamily="18" charset="0"/>
              <a:ea typeface="Calibri" panose="020F0502020204030204"/>
              <a:cs typeface="Calibri" panose="020F0502020204030204"/>
              <a:sym typeface="Calibri"/>
            </a:endParaRPr>
          </a:p>
        </p:txBody>
      </p:sp>
      <p:grpSp>
        <p:nvGrpSpPr>
          <p:cNvPr id="15" name="组合 14">
            <a:extLst>
              <a:ext uri="{FF2B5EF4-FFF2-40B4-BE49-F238E27FC236}">
                <a16:creationId xmlns:a16="http://schemas.microsoft.com/office/drawing/2014/main" id="{1B2BF7FD-6A63-077A-37E6-AF701944991C}"/>
              </a:ext>
            </a:extLst>
          </p:cNvPr>
          <p:cNvGrpSpPr/>
          <p:nvPr>
            <p:custDataLst>
              <p:tags r:id="rId5"/>
            </p:custDataLst>
          </p:nvPr>
        </p:nvGrpSpPr>
        <p:grpSpPr>
          <a:xfrm>
            <a:off x="5320665" y="5608956"/>
            <a:ext cx="3807460" cy="676909"/>
            <a:chOff x="5474" y="8098"/>
            <a:chExt cx="5996" cy="1066"/>
          </a:xfrm>
        </p:grpSpPr>
        <p:sp>
          <p:nvSpPr>
            <p:cNvPr id="16" name="圆角右箭头 15">
              <a:extLst>
                <a:ext uri="{FF2B5EF4-FFF2-40B4-BE49-F238E27FC236}">
                  <a16:creationId xmlns:a16="http://schemas.microsoft.com/office/drawing/2014/main" id="{1BA32ACC-3E93-74FC-9E55-7ABAAE0055D4}"/>
                </a:ext>
              </a:extLst>
            </p:cNvPr>
            <p:cNvSpPr/>
            <p:nvPr>
              <p:custDataLst>
                <p:tags r:id="rId6"/>
              </p:custDataLst>
            </p:nvPr>
          </p:nvSpPr>
          <p:spPr>
            <a:xfrm flipH="1" flipV="1">
              <a:off x="10053" y="8098"/>
              <a:ext cx="1417" cy="737"/>
            </a:xfrm>
            <a:prstGeom prst="bentArrow">
              <a:avLst/>
            </a:prstGeom>
            <a:solidFill>
              <a:srgbClr val="FFFFFF"/>
            </a:solidFill>
            <a:ln w="50800" cap="flat">
              <a:solidFill>
                <a:srgbClr val="4F81BD"/>
              </a:solidFill>
              <a:prstDash val="solid"/>
              <a:bevel/>
            </a:ln>
            <a:effectLst>
              <a:outerShdw blurRad="76200" dist="38100" dir="5400000" rotWithShape="0">
                <a:srgbClr val="000000">
                  <a:alpha val="35000"/>
                </a:srgbClr>
              </a:outerShdw>
            </a:effectLst>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ctr" forceAA="0">
              <a:spAutoFit/>
            </a:bodyPr>
            <a:lstStyle/>
            <a:p>
              <a:pPr marL="0" marR="0" indent="0" algn="l" defTabSz="914400" rtl="0" fontAlgn="auto" latinLnBrk="1" hangingPunct="0">
                <a:lnSpc>
                  <a:spcPct val="100000"/>
                </a:lnSpc>
                <a:spcBef>
                  <a:spcPct val="0"/>
                </a:spcBef>
                <a:spcAft>
                  <a:spcPct val="0"/>
                </a:spcAft>
                <a:buClrTx/>
                <a:buSzTx/>
                <a:buFontTx/>
                <a:buNone/>
              </a:pPr>
              <a:endParaRPr kumimoji="0" lang="zh-CN" altLang="en-US" sz="3600" b="0" i="0" u="none" strike="noStrike" cap="none" spc="0" normalizeH="0" baseline="0">
                <a:ln>
                  <a:noFill/>
                </a:ln>
                <a:solidFill>
                  <a:schemeClr val="tx1"/>
                </a:solidFill>
                <a:effectLst/>
                <a:uFillTx/>
                <a:latin typeface="Calibri"/>
                <a:ea typeface="Calibri" panose="020F0502020204030204"/>
                <a:cs typeface="Calibri" panose="020F0502020204030204"/>
                <a:sym typeface="Calibri"/>
              </a:endParaRPr>
            </a:p>
          </p:txBody>
        </p:sp>
        <p:sp>
          <p:nvSpPr>
            <p:cNvPr id="17" name="文本框 16">
              <a:extLst>
                <a:ext uri="{FF2B5EF4-FFF2-40B4-BE49-F238E27FC236}">
                  <a16:creationId xmlns:a16="http://schemas.microsoft.com/office/drawing/2014/main" id="{B46DBF34-DBBD-CF65-1FB8-5D1A10E57568}"/>
                </a:ext>
              </a:extLst>
            </p:cNvPr>
            <p:cNvSpPr txBox="1"/>
            <p:nvPr>
              <p:custDataLst>
                <p:tags r:id="rId7"/>
              </p:custDataLst>
            </p:nvPr>
          </p:nvSpPr>
          <p:spPr>
            <a:xfrm>
              <a:off x="5474" y="8200"/>
              <a:ext cx="4507" cy="964"/>
            </a:xfrm>
            <a:prstGeom prst="rect">
              <a:avLst/>
            </a:prstGeom>
            <a:noFill/>
            <a:ln w="34925" cap="flat">
              <a:solidFill>
                <a:srgbClr val="0070C0"/>
              </a:solidFill>
              <a:prstDash val="dash"/>
              <a:miter lim="400000"/>
            </a:ln>
          </p:spPr>
          <p:style>
            <a:lnRef idx="0">
              <a:srgbClr val="FFFFFF"/>
            </a:lnRef>
            <a:fillRef idx="0">
              <a:srgbClr val="FFFFFF"/>
            </a:fillRef>
            <a:effectRef idx="0">
              <a:srgbClr val="FFFFFF"/>
            </a:effectRef>
            <a:fontRef idx="none"/>
          </p:style>
          <p:txBody>
            <a:bodyPr rot="0" vertOverflow="overflow" horzOverflow="overflow" vert="horz" wrap="none" lIns="91439" tIns="91439" rIns="91439" bIns="91439"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kumimoji="0" lang="zh-CN" altLang="en-US" sz="2800" b="1" i="0" u="none" strike="noStrike" cap="none" spc="0" normalizeH="0" baseline="0">
                  <a:ln>
                    <a:noFill/>
                  </a:ln>
                  <a:solidFill>
                    <a:srgbClr val="7030A0"/>
                  </a:solidFill>
                  <a:effectLst/>
                  <a:uFillTx/>
                  <a:latin typeface="楷体" panose="02010609060101010101" charset="-122"/>
                  <a:ea typeface="楷体" panose="02010609060101010101" charset="-122"/>
                  <a:cs typeface="Calibri" panose="020F0502020204030204"/>
                  <a:sym typeface="Calibri"/>
                </a:rPr>
                <a:t>含有变量</a:t>
              </a:r>
              <a:r>
                <a:rPr lang="en-US" altLang="zh-CN" sz="2800" b="1" i="1" err="1">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mn-ea"/>
                </a:rPr>
                <a:t>x</a:t>
              </a:r>
              <a:r>
                <a:rPr kumimoji="0" lang="zh-CN" altLang="en-US" sz="2800" b="1" i="0" u="none" strike="noStrike" cap="none" spc="0" normalizeH="0" baseline="0">
                  <a:ln>
                    <a:noFill/>
                  </a:ln>
                  <a:solidFill>
                    <a:srgbClr val="7030A0"/>
                  </a:solidFill>
                  <a:effectLst/>
                  <a:uFillTx/>
                  <a:latin typeface="楷体" panose="02010609060101010101" charset="-122"/>
                  <a:ea typeface="楷体" panose="02010609060101010101" charset="-122"/>
                  <a:cs typeface="Calibri" panose="020F0502020204030204"/>
                  <a:sym typeface="Calibri"/>
                </a:rPr>
                <a:t>的语句</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wipe(left)">
                                      <p:cBhvr>
                                        <p:cTn id="11" dur="500"/>
                                        <p:tgtEl>
                                          <p:spTgt spid="8">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wipe(left)">
                                      <p:cBhvr>
                                        <p:cTn id="16" dur="500"/>
                                        <p:tgtEl>
                                          <p:spTgt spid="14">
                                            <p:txEl>
                                              <p:pRg st="0" end="0"/>
                                            </p:txEl>
                                          </p:spTgt>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wipe(left)">
                                      <p:cBhvr>
                                        <p:cTn id="25" dur="500"/>
                                        <p:tgtEl>
                                          <p:spTgt spid="11">
                                            <p:txEl>
                                              <p:pRg st="0" end="0"/>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animEffect transition="in" filter="wipe(left)">
                                      <p:cBhvr>
                                        <p:cTn id="29" dur="500"/>
                                        <p:tgtEl>
                                          <p:spTgt spid="11">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right)">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6218555"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sym typeface="+mn-ea"/>
              </a:rPr>
              <a:t>全称量词与全称量词命题</a:t>
            </a:r>
            <a:endParaRPr lang="zh-CN" altLang="en-US" sz="4000" b="1" dirty="0">
              <a:solidFill>
                <a:schemeClr val="bg1"/>
              </a:solidFill>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0EAE1E43-6226-16ED-7FD0-CADB178B13ED}"/>
              </a:ext>
            </a:extLst>
          </p:cNvPr>
          <p:cNvSpPr txBox="1"/>
          <p:nvPr>
            <p:custDataLst>
              <p:tags r:id="rId1"/>
            </p:custDataLst>
          </p:nvPr>
        </p:nvSpPr>
        <p:spPr>
          <a:xfrm>
            <a:off x="258445" y="757555"/>
            <a:ext cx="10612120" cy="4399915"/>
          </a:xfrm>
          <a:prstGeom prst="rect">
            <a:avLst/>
          </a:prstGeom>
          <a:noFill/>
          <a:ln w="9525">
            <a:noFill/>
          </a:ln>
        </p:spPr>
        <p:txBody>
          <a:bodyPr wrap="square" anchor="t">
            <a:spAutoFit/>
          </a:bodyPr>
          <a:lstStyle/>
          <a:p>
            <a:pPr eaLnBrk="1" fontAlgn="auto" latinLnBrk="0" hangingPunct="1">
              <a:lnSpc>
                <a:spcPct val="150000"/>
              </a:lnSpc>
              <a:spcBef>
                <a:spcPct val="0"/>
              </a:spcBef>
            </a:pPr>
            <a:r>
              <a:rPr lang="zh-CN" altLang="en-US" sz="2800">
                <a:solidFill>
                  <a:schemeClr val="tx1"/>
                </a:solidFill>
                <a:latin typeface="Times New Roman" panose="02020603050405020304" pitchFamily="18" charset="0"/>
                <a:ea typeface="黑体" panose="02010609060101010101" charset="-122"/>
                <a:cs typeface="Times New Roman" panose="02020603050405020304" pitchFamily="18" charset="0"/>
              </a:rPr>
              <a:t>【例</a:t>
            </a:r>
            <a:r>
              <a:rPr lang="en-US" altLang="zh-CN" sz="2800">
                <a:solidFill>
                  <a:schemeClr val="tx1"/>
                </a:solidFill>
                <a:latin typeface="Times New Roman" panose="02020603050405020304" pitchFamily="18" charset="0"/>
                <a:ea typeface="黑体" panose="02010609060101010101" charset="-122"/>
                <a:cs typeface="Times New Roman" panose="02020603050405020304" pitchFamily="18" charset="0"/>
              </a:rPr>
              <a:t>1</a:t>
            </a:r>
            <a:r>
              <a:rPr lang="zh-CN" altLang="en-US" sz="2800">
                <a:solidFill>
                  <a:schemeClr val="tx1"/>
                </a:solidFill>
                <a:latin typeface="Times New Roman" panose="02020603050405020304" pitchFamily="18" charset="0"/>
                <a:ea typeface="黑体" panose="02010609060101010101" charset="-122"/>
                <a:cs typeface="Times New Roman" panose="02020603050405020304" pitchFamily="18" charset="0"/>
              </a:rPr>
              <a:t>】</a:t>
            </a:r>
            <a:r>
              <a:rPr lang="zh-CN" altLang="en-US" sz="2800">
                <a:latin typeface="Times New Roman" panose="02020603050405020304" pitchFamily="18" charset="0"/>
                <a:ea typeface="黑体" panose="02010609060101010101" charset="-122"/>
                <a:cs typeface="Times New Roman" panose="02020603050405020304" pitchFamily="18" charset="0"/>
              </a:rPr>
              <a:t>判断下列全称量词命题的真假</a:t>
            </a:r>
            <a:r>
              <a:rPr sz="2800">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800">
                <a:latin typeface="Times New Roman" panose="02020603050405020304" pitchFamily="18" charset="0"/>
                <a:ea typeface="黑体" panose="02010609060101010101" charset="-122"/>
                <a:cs typeface="Times New Roman" panose="02020603050405020304" pitchFamily="18" charset="0"/>
              </a:rPr>
              <a:t> </a:t>
            </a:r>
          </a:p>
          <a:p>
            <a:pPr eaLnBrk="1" fontAlgn="auto" latinLnBrk="0" hangingPunct="1">
              <a:lnSpc>
                <a:spcPct val="150000"/>
              </a:lnSpc>
              <a:spcBef>
                <a:spcPct val="0"/>
              </a:spcBef>
            </a:pPr>
            <a:r>
              <a:rPr lang="en-US" altLang="zh-CN" sz="2800">
                <a:latin typeface="Times New Roman" panose="02020603050405020304" pitchFamily="18" charset="0"/>
                <a:ea typeface="黑体" panose="02010609060101010101" charset="-122"/>
                <a:cs typeface="Times New Roman" panose="02020603050405020304" pitchFamily="18" charset="0"/>
              </a:rPr>
              <a:t> </a:t>
            </a:r>
            <a:r>
              <a:rPr lang="en-US" altLang="zh-CN" sz="2800">
                <a:latin typeface="Times New Roman" panose="02020603050405020304" pitchFamily="18" charset="0"/>
                <a:ea typeface="黑体" panose="02010609060101010101" charset="-122"/>
                <a:cs typeface="Times New Roman" panose="02020603050405020304" pitchFamily="18" charset="0"/>
                <a:sym typeface="+mn-ea"/>
              </a:rPr>
              <a:t>(1)</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所有的素数都是奇数；</a:t>
            </a:r>
            <a:endParaRPr lang="en-US" altLang="zh-CN" sz="2800">
              <a:latin typeface="Times New Roman" panose="02020603050405020304" pitchFamily="18" charset="0"/>
              <a:ea typeface="黑体" panose="02010609060101010101" charset="-122"/>
              <a:cs typeface="Times New Roman" panose="02020603050405020304" pitchFamily="18" charset="0"/>
              <a:sym typeface="+mn-ea"/>
            </a:endParaRPr>
          </a:p>
          <a:p>
            <a:pPr eaLnBrk="1" fontAlgn="auto" latinLnBrk="0" hangingPunct="1">
              <a:lnSpc>
                <a:spcPct val="150000"/>
              </a:lnSpc>
              <a:spcBef>
                <a:spcPct val="0"/>
              </a:spcBef>
            </a:pPr>
            <a:endParaRPr lang="en-US" altLang="zh-CN" sz="2800">
              <a:latin typeface="Times New Roman" panose="02020603050405020304" pitchFamily="18" charset="0"/>
              <a:ea typeface="黑体" panose="02010609060101010101" charset="-122"/>
              <a:cs typeface="Times New Roman" panose="02020603050405020304" pitchFamily="18" charset="0"/>
            </a:endParaRPr>
          </a:p>
          <a:p>
            <a:pPr eaLnBrk="1" fontAlgn="auto" latinLnBrk="0" hangingPunct="1">
              <a:lnSpc>
                <a:spcPct val="200000"/>
              </a:lnSpc>
              <a:spcBef>
                <a:spcPct val="0"/>
              </a:spcBef>
            </a:pPr>
            <a:r>
              <a:rPr lang="en-US" altLang="zh-CN" sz="2800">
                <a:latin typeface="Times New Roman" panose="02020603050405020304" pitchFamily="18" charset="0"/>
                <a:ea typeface="黑体" panose="02010609060101010101" charset="-122"/>
                <a:cs typeface="Times New Roman" panose="02020603050405020304" pitchFamily="18" charset="0"/>
                <a:sym typeface="+mn-ea"/>
              </a:rPr>
              <a:t>(2)∀</a:t>
            </a:r>
            <a:r>
              <a:rPr lang="en-US" altLang="zh-CN" sz="2800" i="1">
                <a:latin typeface="Times New Roman" panose="02020603050405020304" pitchFamily="18" charset="0"/>
                <a:ea typeface="黑体" panose="02010609060101010101" charset="-122"/>
                <a:cs typeface="Times New Roman" panose="02020603050405020304" pitchFamily="18" charset="0"/>
                <a:sym typeface="+mn-ea"/>
              </a:rPr>
              <a:t>x</a:t>
            </a:r>
            <a:r>
              <a:rPr lang="en-US" altLang="zh-CN" sz="2800">
                <a:latin typeface="Times New Roman" panose="02020603050405020304" pitchFamily="18" charset="0"/>
                <a:ea typeface="黑体" panose="02010609060101010101" charset="-122"/>
                <a:cs typeface="Times New Roman" panose="02020603050405020304" pitchFamily="18" charset="0"/>
                <a:sym typeface="+mn-ea"/>
              </a:rPr>
              <a:t>∈R</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a:t>
            </a:r>
            <a:r>
              <a:rPr lang="en-US" altLang="zh-CN" sz="2800">
                <a:latin typeface="Times New Roman" panose="02020603050405020304" pitchFamily="18" charset="0"/>
                <a:ea typeface="黑体" panose="02010609060101010101" charset="-122"/>
                <a:cs typeface="Times New Roman" panose="02020603050405020304" pitchFamily="18" charset="0"/>
                <a:sym typeface="+mn-ea"/>
              </a:rPr>
              <a:t>|</a:t>
            </a:r>
            <a:r>
              <a:rPr lang="en-US" altLang="zh-CN" sz="2800" i="1">
                <a:latin typeface="Times New Roman" panose="02020603050405020304" pitchFamily="18" charset="0"/>
                <a:ea typeface="黑体" panose="02010609060101010101" charset="-122"/>
                <a:cs typeface="Times New Roman" panose="02020603050405020304" pitchFamily="18" charset="0"/>
                <a:sym typeface="+mn-ea"/>
              </a:rPr>
              <a:t>x</a:t>
            </a:r>
            <a:r>
              <a:rPr lang="en-US" altLang="zh-CN" sz="2800">
                <a:latin typeface="Times New Roman" panose="02020603050405020304" pitchFamily="18" charset="0"/>
                <a:ea typeface="黑体" panose="02010609060101010101" charset="-122"/>
                <a:cs typeface="Times New Roman" panose="02020603050405020304" pitchFamily="18" charset="0"/>
                <a:sym typeface="+mn-ea"/>
              </a:rPr>
              <a:t>|+1≥1</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a:t>
            </a:r>
            <a:endParaRPr lang="en-US" altLang="zh-CN" sz="2800">
              <a:latin typeface="Times New Roman" panose="02020603050405020304" pitchFamily="18" charset="0"/>
              <a:ea typeface="黑体" panose="02010609060101010101" charset="-122"/>
              <a:cs typeface="Times New Roman" panose="02020603050405020304" pitchFamily="18" charset="0"/>
              <a:sym typeface="+mn-ea"/>
            </a:endParaRPr>
          </a:p>
          <a:p>
            <a:pPr eaLnBrk="1" fontAlgn="auto" latinLnBrk="0" hangingPunct="1">
              <a:lnSpc>
                <a:spcPct val="150000"/>
              </a:lnSpc>
              <a:spcBef>
                <a:spcPct val="0"/>
              </a:spcBef>
            </a:pPr>
            <a:endParaRPr lang="en-US" altLang="zh-CN" sz="2800">
              <a:latin typeface="Times New Roman" panose="02020603050405020304" pitchFamily="18" charset="0"/>
              <a:ea typeface="黑体" panose="02010609060101010101" charset="-122"/>
              <a:cs typeface="Times New Roman" panose="02020603050405020304" pitchFamily="18" charset="0"/>
            </a:endParaRPr>
          </a:p>
          <a:p>
            <a:pPr eaLnBrk="1" fontAlgn="auto" latinLnBrk="0" hangingPunct="1">
              <a:lnSpc>
                <a:spcPct val="200000"/>
              </a:lnSpc>
              <a:spcBef>
                <a:spcPct val="0"/>
              </a:spcBef>
            </a:pPr>
            <a:r>
              <a:rPr lang="en-US" altLang="zh-CN" sz="2800">
                <a:latin typeface="Times New Roman" panose="02020603050405020304" pitchFamily="18" charset="0"/>
                <a:ea typeface="黑体" panose="02010609060101010101" charset="-122"/>
                <a:cs typeface="Times New Roman" panose="02020603050405020304" pitchFamily="18" charset="0"/>
                <a:sym typeface="+mn-ea"/>
              </a:rPr>
              <a:t>(3)</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对每一个无理数</a:t>
            </a:r>
            <a:r>
              <a:rPr lang="en-US" altLang="zh-CN" sz="2800" i="1">
                <a:latin typeface="Times New Roman" panose="02020603050405020304" pitchFamily="18" charset="0"/>
                <a:ea typeface="黑体" panose="02010609060101010101" charset="-122"/>
                <a:cs typeface="Times New Roman" panose="02020603050405020304" pitchFamily="18" charset="0"/>
                <a:sym typeface="+mn-ea"/>
              </a:rPr>
              <a:t>x</a:t>
            </a:r>
            <a:r>
              <a:rPr lang="zh-CN" altLang="en-US" sz="2800" i="1">
                <a:latin typeface="Times New Roman" panose="02020603050405020304" pitchFamily="18" charset="0"/>
                <a:ea typeface="黑体" panose="02010609060101010101" charset="-122"/>
                <a:cs typeface="Times New Roman" panose="02020603050405020304" pitchFamily="18" charset="0"/>
                <a:sym typeface="+mn-ea"/>
              </a:rPr>
              <a:t>，</a:t>
            </a:r>
            <a:r>
              <a:rPr lang="en-US" altLang="zh-CN" sz="2800" i="1">
                <a:latin typeface="Times New Roman" panose="02020603050405020304" pitchFamily="18" charset="0"/>
                <a:ea typeface="黑体" panose="02010609060101010101" charset="-122"/>
                <a:cs typeface="Times New Roman" panose="02020603050405020304" pitchFamily="18" charset="0"/>
                <a:sym typeface="+mn-ea"/>
              </a:rPr>
              <a:t>x</a:t>
            </a:r>
            <a:r>
              <a:rPr lang="en-US" altLang="zh-CN" sz="2800" baseline="30000">
                <a:latin typeface="Times New Roman" panose="02020603050405020304" pitchFamily="18" charset="0"/>
                <a:ea typeface="黑体" panose="02010609060101010101" charset="-122"/>
                <a:cs typeface="Times New Roman" panose="02020603050405020304" pitchFamily="18" charset="0"/>
                <a:sym typeface="+mn-ea"/>
              </a:rPr>
              <a:t>2</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也是无理数</a:t>
            </a:r>
            <a:r>
              <a:rPr sz="2800">
                <a:latin typeface="Times New Roman" panose="02020603050405020304" pitchFamily="18" charset="0"/>
                <a:ea typeface="楷体" panose="02010609060101010101" charset="-122"/>
                <a:cs typeface="Times New Roman" panose="02020603050405020304" pitchFamily="18" charset="0"/>
                <a:sym typeface="+mn-ea"/>
              </a:rPr>
              <a:t>．</a:t>
            </a:r>
            <a:endParaRPr lang="en-US" altLang="zh-CN" sz="2800">
              <a:latin typeface="Times New Roman" panose="02020603050405020304" pitchFamily="18" charset="0"/>
              <a:ea typeface="黑体" panose="02010609060101010101" charset="-122"/>
              <a:cs typeface="Times New Roman" panose="02020603050405020304" pitchFamily="18" charset="0"/>
              <a:sym typeface="+mn-ea"/>
            </a:endParaRPr>
          </a:p>
        </p:txBody>
      </p:sp>
      <p:sp>
        <p:nvSpPr>
          <p:cNvPr id="6" name="文本框 5">
            <a:extLst>
              <a:ext uri="{FF2B5EF4-FFF2-40B4-BE49-F238E27FC236}">
                <a16:creationId xmlns:a16="http://schemas.microsoft.com/office/drawing/2014/main" id="{A4F04669-834F-68CD-2E1B-D410DAF4CC35}"/>
              </a:ext>
            </a:extLst>
          </p:cNvPr>
          <p:cNvSpPr txBox="1"/>
          <p:nvPr>
            <p:custDataLst>
              <p:tags r:id="rId2"/>
            </p:custDataLst>
          </p:nvPr>
        </p:nvSpPr>
        <p:spPr>
          <a:xfrm>
            <a:off x="756920" y="2274570"/>
            <a:ext cx="7680325" cy="612140"/>
          </a:xfrm>
          <a:prstGeom prst="rect">
            <a:avLst/>
          </a:prstGeom>
          <a:solidFill>
            <a:schemeClr val="accent3">
              <a:lumMod val="20000"/>
              <a:lumOff val="80000"/>
            </a:schemeClr>
          </a:solidFill>
          <a:ln w="31750" cap="flat">
            <a:solidFill>
              <a:srgbClr val="FF0000"/>
            </a:solidFill>
            <a:prstDash val="dash"/>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lang="en-US" altLang="zh-CN" sz="2800">
                <a:solidFill>
                  <a:schemeClr val="tx1"/>
                </a:solidFill>
                <a:latin typeface="楷体" panose="02010609060101010101" charset="-122"/>
                <a:ea typeface="楷体" panose="02010609060101010101" charset="-122"/>
                <a:cs typeface="楷体" panose="02010609060101010101" charset="-122"/>
                <a:sym typeface="+mn-ea"/>
              </a:rPr>
              <a:t>∵2</a:t>
            </a:r>
            <a:r>
              <a:rPr lang="zh-CN" altLang="en-US" sz="2800">
                <a:solidFill>
                  <a:schemeClr val="tx1"/>
                </a:solidFill>
                <a:latin typeface="楷体" panose="02010609060101010101" charset="-122"/>
                <a:ea typeface="楷体" panose="02010609060101010101" charset="-122"/>
                <a:cs typeface="楷体" panose="02010609060101010101" charset="-122"/>
                <a:sym typeface="+mn-ea"/>
              </a:rPr>
              <a:t>是素数</a:t>
            </a:r>
            <a:r>
              <a:rPr lang="en-US" altLang="zh-CN" sz="2800">
                <a:solidFill>
                  <a:schemeClr val="tx1"/>
                </a:solidFill>
                <a:latin typeface="楷体" panose="02010609060101010101" charset="-122"/>
                <a:ea typeface="楷体" panose="02010609060101010101" charset="-122"/>
                <a:cs typeface="楷体" panose="02010609060101010101" charset="-122"/>
                <a:sym typeface="+mn-ea"/>
              </a:rPr>
              <a:t>,</a:t>
            </a:r>
            <a:r>
              <a:rPr lang="zh-CN" altLang="en-US" sz="2800">
                <a:solidFill>
                  <a:schemeClr val="tx1"/>
                </a:solidFill>
                <a:latin typeface="楷体" panose="02010609060101010101" charset="-122"/>
                <a:ea typeface="楷体" panose="02010609060101010101" charset="-122"/>
                <a:cs typeface="楷体" panose="02010609060101010101" charset="-122"/>
                <a:sym typeface="+mn-ea"/>
              </a:rPr>
              <a:t>但不是奇数</a:t>
            </a:r>
            <a:r>
              <a:rPr lang="en-US" altLang="zh-CN" sz="2800">
                <a:solidFill>
                  <a:schemeClr val="tx1"/>
                </a:solidFill>
                <a:latin typeface="楷体" panose="02010609060101010101" charset="-122"/>
                <a:ea typeface="楷体" panose="02010609060101010101" charset="-122"/>
                <a:cs typeface="楷体" panose="02010609060101010101" charset="-122"/>
                <a:sym typeface="+mn-ea"/>
              </a:rPr>
              <a:t>, ∴</a:t>
            </a:r>
            <a:r>
              <a:rPr lang="zh-CN" altLang="en-US" sz="2800">
                <a:solidFill>
                  <a:schemeClr val="tx1"/>
                </a:solidFill>
                <a:latin typeface="楷体" panose="02010609060101010101" charset="-122"/>
                <a:ea typeface="楷体" panose="02010609060101010101" charset="-122"/>
                <a:cs typeface="楷体" panose="02010609060101010101" charset="-122"/>
                <a:sym typeface="+mn-ea"/>
              </a:rPr>
              <a:t>命题</a:t>
            </a:r>
            <a:r>
              <a:rPr lang="en-US" altLang="zh-CN" sz="2800">
                <a:solidFill>
                  <a:schemeClr val="tx1"/>
                </a:solidFill>
                <a:latin typeface="楷体" panose="02010609060101010101" charset="-122"/>
                <a:ea typeface="楷体" panose="02010609060101010101" charset="-122"/>
                <a:cs typeface="楷体" panose="02010609060101010101" charset="-122"/>
                <a:sym typeface="+mn-ea"/>
              </a:rPr>
              <a:t>(1)</a:t>
            </a:r>
            <a:r>
              <a:rPr lang="zh-CN" altLang="en-US" sz="2800">
                <a:solidFill>
                  <a:schemeClr val="tx1"/>
                </a:solidFill>
                <a:latin typeface="楷体" panose="02010609060101010101" charset="-122"/>
                <a:ea typeface="楷体" panose="02010609060101010101" charset="-122"/>
                <a:cs typeface="楷体" panose="02010609060101010101" charset="-122"/>
                <a:sym typeface="+mn-ea"/>
              </a:rPr>
              <a:t>是假命题</a:t>
            </a:r>
            <a:r>
              <a:rPr lang="en-US" altLang="zh-CN" sz="2800">
                <a:solidFill>
                  <a:schemeClr val="tx1"/>
                </a:solidFill>
                <a:latin typeface="楷体" panose="02010609060101010101" charset="-122"/>
                <a:ea typeface="楷体" panose="02010609060101010101" charset="-122"/>
                <a:cs typeface="楷体" panose="02010609060101010101" charset="-122"/>
                <a:sym typeface="+mn-ea"/>
              </a:rPr>
              <a:t>;</a:t>
            </a:r>
            <a:endParaRPr kumimoji="0" lang="en-US" altLang="zh-CN" sz="2800" i="0" u="none" strike="noStrike" cap="none" spc="0" normalizeH="0" baseline="0">
              <a:ln>
                <a:noFill/>
              </a:ln>
              <a:solidFill>
                <a:schemeClr val="tx1"/>
              </a:solidFill>
              <a:effectLst/>
              <a:uFillTx/>
              <a:latin typeface="楷体" panose="02010609060101010101" charset="-122"/>
              <a:ea typeface="楷体" panose="02010609060101010101" charset="-122"/>
              <a:cs typeface="楷体" panose="02010609060101010101" charset="-122"/>
              <a:sym typeface="+mn-ea"/>
            </a:endParaRPr>
          </a:p>
        </p:txBody>
      </p:sp>
      <p:sp>
        <p:nvSpPr>
          <p:cNvPr id="7" name="矩形 6">
            <a:extLst>
              <a:ext uri="{FF2B5EF4-FFF2-40B4-BE49-F238E27FC236}">
                <a16:creationId xmlns:a16="http://schemas.microsoft.com/office/drawing/2014/main" id="{2447F504-200A-22E8-3F34-1565F4659B94}"/>
              </a:ext>
            </a:extLst>
          </p:cNvPr>
          <p:cNvSpPr/>
          <p:nvPr>
            <p:custDataLst>
              <p:tags r:id="rId3"/>
            </p:custDataLst>
          </p:nvPr>
        </p:nvSpPr>
        <p:spPr>
          <a:xfrm>
            <a:off x="756920" y="3753485"/>
            <a:ext cx="6710680" cy="612140"/>
          </a:xfrm>
          <a:prstGeom prst="rect">
            <a:avLst/>
          </a:prstGeom>
          <a:solidFill>
            <a:schemeClr val="accent3">
              <a:lumMod val="20000"/>
              <a:lumOff val="80000"/>
            </a:schemeClr>
          </a:solidFill>
          <a:ln w="31750" cap="flat">
            <a:solidFill>
              <a:srgbClr val="FF0000"/>
            </a:solidFill>
            <a:prstDash val="dash"/>
            <a:bevel/>
          </a:ln>
          <a:effectLst>
            <a:outerShdw blurRad="76200" dist="38100" dir="5400000" rotWithShape="0">
              <a:srgbClr val="000000">
                <a:alpha val="35000"/>
              </a:srgbClr>
            </a:outerShdw>
          </a:effectLst>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ctr" forceAA="0">
            <a:spAutoFit/>
          </a:bodyPr>
          <a:lstStyle/>
          <a:p>
            <a:pPr marL="0" marR="0" indent="0" algn="l" defTabSz="914400" rtl="0" fontAlgn="auto" latinLnBrk="1" hangingPunct="0">
              <a:lnSpc>
                <a:spcPct val="100000"/>
              </a:lnSpc>
              <a:spcBef>
                <a:spcPct val="0"/>
              </a:spcBef>
              <a:spcAft>
                <a:spcPct val="0"/>
              </a:spcAft>
              <a:buClrTx/>
              <a:buSzTx/>
              <a:buFontTx/>
              <a:buNone/>
            </a:pPr>
            <a:r>
              <a:rPr lang="en-US" altLang="zh-CN" sz="2800">
                <a:latin typeface="楷体" panose="02010609060101010101" charset="-122"/>
                <a:ea typeface="楷体" panose="02010609060101010101" charset="-122"/>
                <a:cs typeface="楷体" panose="02010609060101010101" charset="-122"/>
                <a:sym typeface="+mn-ea"/>
              </a:rPr>
              <a:t>∵</a:t>
            </a:r>
            <a:r>
              <a:rPr lang="en-US" altLang="zh-CN" sz="2800">
                <a:latin typeface="Times New Roman" panose="02020603050405020304" pitchFamily="18" charset="0"/>
                <a:ea typeface="黑体" panose="02010609060101010101" charset="-122"/>
                <a:cs typeface="Times New Roman" panose="02020603050405020304" pitchFamily="18" charset="0"/>
                <a:sym typeface="+mn-ea"/>
              </a:rPr>
              <a:t>|</a:t>
            </a:r>
            <a:r>
              <a:rPr lang="en-US" altLang="zh-CN" sz="2800" i="1">
                <a:latin typeface="Times New Roman" panose="02020603050405020304" pitchFamily="18" charset="0"/>
                <a:ea typeface="黑体" panose="02010609060101010101" charset="-122"/>
                <a:cs typeface="Times New Roman" panose="02020603050405020304" pitchFamily="18" charset="0"/>
                <a:sym typeface="+mn-ea"/>
              </a:rPr>
              <a:t>x</a:t>
            </a:r>
            <a:r>
              <a:rPr lang="en-US" altLang="zh-CN" sz="2800">
                <a:latin typeface="Times New Roman" panose="02020603050405020304" pitchFamily="18" charset="0"/>
                <a:ea typeface="黑体" panose="02010609060101010101" charset="-122"/>
                <a:cs typeface="Times New Roman" panose="02020603050405020304" pitchFamily="18" charset="0"/>
                <a:sym typeface="+mn-ea"/>
              </a:rPr>
              <a:t>|≥0</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a:t>
            </a:r>
            <a:r>
              <a:rPr lang="en-US" altLang="zh-CN" sz="2800">
                <a:latin typeface="楷体" panose="02010609060101010101" charset="-122"/>
                <a:ea typeface="楷体" panose="02010609060101010101" charset="-122"/>
                <a:cs typeface="楷体" panose="02010609060101010101" charset="-122"/>
                <a:sym typeface="+mn-ea"/>
              </a:rPr>
              <a:t>∴</a:t>
            </a:r>
            <a:r>
              <a:rPr lang="en-US" altLang="zh-CN" sz="2800">
                <a:latin typeface="Times New Roman" panose="02020603050405020304" pitchFamily="18" charset="0"/>
                <a:ea typeface="黑体" panose="02010609060101010101" charset="-122"/>
                <a:cs typeface="Times New Roman" panose="02020603050405020304" pitchFamily="18" charset="0"/>
                <a:sym typeface="+mn-ea"/>
              </a:rPr>
              <a:t>|</a:t>
            </a:r>
            <a:r>
              <a:rPr lang="en-US" altLang="zh-CN" sz="2800" i="1">
                <a:latin typeface="Times New Roman" panose="02020603050405020304" pitchFamily="18" charset="0"/>
                <a:ea typeface="黑体" panose="02010609060101010101" charset="-122"/>
                <a:cs typeface="Times New Roman" panose="02020603050405020304" pitchFamily="18" charset="0"/>
                <a:sym typeface="+mn-ea"/>
              </a:rPr>
              <a:t>x</a:t>
            </a:r>
            <a:r>
              <a:rPr lang="en-US" altLang="zh-CN" sz="2800">
                <a:latin typeface="Times New Roman" panose="02020603050405020304" pitchFamily="18" charset="0"/>
                <a:ea typeface="黑体" panose="02010609060101010101" charset="-122"/>
                <a:cs typeface="Times New Roman" panose="02020603050405020304" pitchFamily="18" charset="0"/>
                <a:sym typeface="+mn-ea"/>
              </a:rPr>
              <a:t>|+≥1</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a:t>
            </a:r>
            <a:r>
              <a:rPr lang="en-US" altLang="zh-CN" sz="2800">
                <a:latin typeface="楷体" panose="02010609060101010101" charset="-122"/>
                <a:ea typeface="楷体" panose="02010609060101010101" charset="-122"/>
                <a:cs typeface="楷体" panose="02010609060101010101" charset="-122"/>
                <a:sym typeface="+mn-ea"/>
              </a:rPr>
              <a:t>∴</a:t>
            </a:r>
            <a:r>
              <a:rPr lang="zh-CN" altLang="en-US" sz="2800">
                <a:latin typeface="楷体" panose="02010609060101010101" charset="-122"/>
                <a:ea typeface="楷体" panose="02010609060101010101" charset="-122"/>
                <a:cs typeface="楷体" panose="02010609060101010101" charset="-122"/>
                <a:sym typeface="+mn-ea"/>
              </a:rPr>
              <a:t>命题</a:t>
            </a:r>
            <a:r>
              <a:rPr lang="en-US" altLang="zh-CN" sz="2800">
                <a:latin typeface="楷体" panose="02010609060101010101" charset="-122"/>
                <a:ea typeface="楷体" panose="02010609060101010101" charset="-122"/>
                <a:cs typeface="楷体" panose="02010609060101010101" charset="-122"/>
                <a:sym typeface="+mn-ea"/>
              </a:rPr>
              <a:t>(2)</a:t>
            </a:r>
            <a:r>
              <a:rPr lang="zh-CN" altLang="en-US" sz="2800">
                <a:latin typeface="楷体" panose="02010609060101010101" charset="-122"/>
                <a:ea typeface="楷体" panose="02010609060101010101" charset="-122"/>
                <a:cs typeface="楷体" panose="02010609060101010101" charset="-122"/>
                <a:sym typeface="+mn-ea"/>
              </a:rPr>
              <a:t>是真命题；</a:t>
            </a:r>
            <a:endParaRPr kumimoji="0" lang="zh-CN" altLang="en-US" sz="2800" b="0" i="0" u="none" strike="noStrike" cap="none" spc="0" normalizeH="0" baseline="0">
              <a:ln>
                <a:noFill/>
              </a:ln>
              <a:solidFill>
                <a:srgbClr val="000000"/>
              </a:solidFill>
              <a:effectLst/>
              <a:uFillTx/>
              <a:latin typeface="Times New Roman" panose="02020603050405020304" pitchFamily="18" charset="0"/>
              <a:ea typeface="黑体" panose="02010609060101010101" charset="-122"/>
              <a:cs typeface="Times New Roman" panose="02020603050405020304" pitchFamily="18" charset="0"/>
              <a:sym typeface="+mn-ea"/>
            </a:endParaRPr>
          </a:p>
        </p:txBody>
      </p:sp>
      <p:grpSp>
        <p:nvGrpSpPr>
          <p:cNvPr id="8" name="组合 7">
            <a:extLst>
              <a:ext uri="{FF2B5EF4-FFF2-40B4-BE49-F238E27FC236}">
                <a16:creationId xmlns:a16="http://schemas.microsoft.com/office/drawing/2014/main" id="{F5C689CE-A83A-BBD1-8E7B-DAB830B75121}"/>
              </a:ext>
            </a:extLst>
          </p:cNvPr>
          <p:cNvGrpSpPr/>
          <p:nvPr>
            <p:custDataLst>
              <p:tags r:id="rId4"/>
            </p:custDataLst>
          </p:nvPr>
        </p:nvGrpSpPr>
        <p:grpSpPr>
          <a:xfrm>
            <a:off x="756920" y="5232400"/>
            <a:ext cx="9250045" cy="525780"/>
            <a:chOff x="2144" y="8121"/>
            <a:chExt cx="14567" cy="828"/>
          </a:xfrm>
        </p:grpSpPr>
        <p:grpSp>
          <p:nvGrpSpPr>
            <p:cNvPr id="9" name="组合 8">
              <a:extLst>
                <a:ext uri="{FF2B5EF4-FFF2-40B4-BE49-F238E27FC236}">
                  <a16:creationId xmlns:a16="http://schemas.microsoft.com/office/drawing/2014/main" id="{6BEAE410-7064-2921-D7C7-9F008A899D95}"/>
                </a:ext>
              </a:extLst>
            </p:cNvPr>
            <p:cNvGrpSpPr/>
            <p:nvPr>
              <p:custDataLst>
                <p:tags r:id="rId5"/>
              </p:custDataLst>
            </p:nvPr>
          </p:nvGrpSpPr>
          <p:grpSpPr>
            <a:xfrm>
              <a:off x="2144" y="8121"/>
              <a:ext cx="14567" cy="828"/>
              <a:chOff x="3012" y="16200"/>
              <a:chExt cx="14567" cy="828"/>
            </a:xfrm>
          </p:grpSpPr>
          <p:sp>
            <p:nvSpPr>
              <p:cNvPr id="11" name="文本框 20499">
                <a:extLst>
                  <a:ext uri="{FF2B5EF4-FFF2-40B4-BE49-F238E27FC236}">
                    <a16:creationId xmlns:a16="http://schemas.microsoft.com/office/drawing/2014/main" id="{64CC65CB-5288-83DE-BD19-E8C741A18B6C}"/>
                  </a:ext>
                </a:extLst>
              </p:cNvPr>
              <p:cNvSpPr txBox="1"/>
              <p:nvPr>
                <p:custDataLst>
                  <p:tags r:id="rId7"/>
                </p:custDataLst>
              </p:nvPr>
            </p:nvSpPr>
            <p:spPr>
              <a:xfrm>
                <a:off x="3012" y="16200"/>
                <a:ext cx="14567" cy="822"/>
              </a:xfrm>
              <a:prstGeom prst="rect">
                <a:avLst/>
              </a:prstGeom>
              <a:solidFill>
                <a:schemeClr val="accent3">
                  <a:lumMod val="20000"/>
                  <a:lumOff val="80000"/>
                </a:schemeClr>
              </a:solidFill>
              <a:ln w="31750">
                <a:solidFill>
                  <a:srgbClr val="FF0000"/>
                </a:solidFill>
                <a:prstDash val="dash"/>
              </a:ln>
            </p:spPr>
            <p:txBody>
              <a:bodyPr wrap="square" anchor="t">
                <a:spAutoFit/>
              </a:bodyPr>
              <a:lstStyle/>
              <a:p>
                <a:pPr>
                  <a:spcBef>
                    <a:spcPct val="50000"/>
                  </a:spcBef>
                </a:pPr>
                <a:r>
                  <a:rPr lang="en-US" altLang="zh-CN" sz="2800">
                    <a:solidFill>
                      <a:schemeClr val="tx1"/>
                    </a:solidFill>
                    <a:latin typeface="楷体" panose="02010609060101010101" charset="-122"/>
                    <a:ea typeface="楷体" panose="02010609060101010101" charset="-122"/>
                    <a:cs typeface="楷体" panose="02010609060101010101" charset="-122"/>
                  </a:rPr>
                  <a:t>∵  </a:t>
                </a:r>
                <a:r>
                  <a:rPr lang="zh-CN" altLang="en-US" sz="2800">
                    <a:solidFill>
                      <a:schemeClr val="tx1"/>
                    </a:solidFill>
                    <a:latin typeface="楷体" panose="02010609060101010101" charset="-122"/>
                    <a:ea typeface="楷体" panose="02010609060101010101" charset="-122"/>
                    <a:cs typeface="楷体" panose="02010609060101010101" charset="-122"/>
                  </a:rPr>
                  <a:t>是无理数</a:t>
                </a:r>
                <a:r>
                  <a:rPr lang="en-US" altLang="zh-CN" sz="2800">
                    <a:solidFill>
                      <a:schemeClr val="tx1"/>
                    </a:solidFill>
                    <a:latin typeface="楷体" panose="02010609060101010101" charset="-122"/>
                    <a:ea typeface="楷体" panose="02010609060101010101" charset="-122"/>
                    <a:cs typeface="楷体" panose="02010609060101010101" charset="-122"/>
                  </a:rPr>
                  <a:t>,</a:t>
                </a:r>
                <a:r>
                  <a:rPr lang="zh-CN" altLang="en-US" sz="2800">
                    <a:solidFill>
                      <a:schemeClr val="tx1"/>
                    </a:solidFill>
                    <a:latin typeface="楷体" panose="02010609060101010101" charset="-122"/>
                    <a:ea typeface="楷体" panose="02010609060101010101" charset="-122"/>
                    <a:cs typeface="楷体" panose="02010609060101010101" charset="-122"/>
                  </a:rPr>
                  <a:t>但</a:t>
                </a:r>
                <a:r>
                  <a:rPr lang="en-US" altLang="zh-CN" sz="2800">
                    <a:solidFill>
                      <a:schemeClr val="tx1"/>
                    </a:solidFill>
                    <a:latin typeface="楷体" panose="02010609060101010101" charset="-122"/>
                    <a:ea typeface="楷体" panose="02010609060101010101" charset="-122"/>
                    <a:cs typeface="楷体" panose="02010609060101010101" charset="-122"/>
                  </a:rPr>
                  <a:t>        </a:t>
                </a:r>
                <a:r>
                  <a:rPr lang="zh-CN" altLang="en-US" sz="2800">
                    <a:solidFill>
                      <a:schemeClr val="tx1"/>
                    </a:solidFill>
                    <a:latin typeface="楷体" panose="02010609060101010101" charset="-122"/>
                    <a:ea typeface="楷体" panose="02010609060101010101" charset="-122"/>
                    <a:cs typeface="楷体" panose="02010609060101010101" charset="-122"/>
                  </a:rPr>
                  <a:t>是有理数</a:t>
                </a:r>
                <a:r>
                  <a:rPr lang="en-US" altLang="zh-CN" sz="2800">
                    <a:solidFill>
                      <a:schemeClr val="tx1"/>
                    </a:solidFill>
                    <a:latin typeface="楷体" panose="02010609060101010101" charset="-122"/>
                    <a:ea typeface="楷体" panose="02010609060101010101" charset="-122"/>
                    <a:cs typeface="楷体" panose="02010609060101010101" charset="-122"/>
                  </a:rPr>
                  <a:t>,</a:t>
                </a:r>
                <a:r>
                  <a:rPr lang="en-US" altLang="zh-CN" sz="2800">
                    <a:solidFill>
                      <a:schemeClr val="tx1"/>
                    </a:solidFill>
                    <a:latin typeface="楷体" panose="02010609060101010101" charset="-122"/>
                    <a:ea typeface="楷体" panose="02010609060101010101" charset="-122"/>
                    <a:cs typeface="楷体" panose="02010609060101010101" charset="-122"/>
                    <a:sym typeface="+mn-ea"/>
                  </a:rPr>
                  <a:t>∴</a:t>
                </a:r>
                <a:r>
                  <a:rPr lang="zh-CN" altLang="en-US" sz="2800">
                    <a:solidFill>
                      <a:schemeClr val="tx1"/>
                    </a:solidFill>
                    <a:latin typeface="楷体" panose="02010609060101010101" charset="-122"/>
                    <a:ea typeface="楷体" panose="02010609060101010101" charset="-122"/>
                    <a:cs typeface="楷体" panose="02010609060101010101" charset="-122"/>
                    <a:sym typeface="+mn-ea"/>
                  </a:rPr>
                  <a:t>命题</a:t>
                </a:r>
                <a:r>
                  <a:rPr lang="en-US" altLang="zh-CN" sz="2800">
                    <a:solidFill>
                      <a:schemeClr val="tx1"/>
                    </a:solidFill>
                    <a:latin typeface="楷体" panose="02010609060101010101" charset="-122"/>
                    <a:ea typeface="楷体" panose="02010609060101010101" charset="-122"/>
                    <a:cs typeface="楷体" panose="02010609060101010101" charset="-122"/>
                    <a:sym typeface="+mn-ea"/>
                  </a:rPr>
                  <a:t>(3)</a:t>
                </a:r>
                <a:r>
                  <a:rPr lang="zh-CN" altLang="en-US" sz="2800">
                    <a:solidFill>
                      <a:schemeClr val="tx1"/>
                    </a:solidFill>
                    <a:latin typeface="楷体" panose="02010609060101010101" charset="-122"/>
                    <a:ea typeface="楷体" panose="02010609060101010101" charset="-122"/>
                    <a:cs typeface="楷体" panose="02010609060101010101" charset="-122"/>
                    <a:sym typeface="+mn-ea"/>
                  </a:rPr>
                  <a:t>是假命题</a:t>
                </a:r>
                <a:r>
                  <a:rPr lang="en-US" altLang="zh-CN" sz="2800">
                    <a:solidFill>
                      <a:schemeClr val="tx1"/>
                    </a:solidFill>
                    <a:latin typeface="楷体" panose="02010609060101010101" charset="-122"/>
                    <a:ea typeface="楷体" panose="02010609060101010101" charset="-122"/>
                    <a:cs typeface="楷体" panose="02010609060101010101" charset="-122"/>
                    <a:sym typeface="+mn-ea"/>
                  </a:rPr>
                  <a:t>;</a:t>
                </a:r>
                <a:endParaRPr lang="en-US" altLang="zh-CN" sz="2800">
                  <a:solidFill>
                    <a:schemeClr val="tx1"/>
                  </a:solidFill>
                  <a:latin typeface="楷体" panose="02010609060101010101" charset="-122"/>
                  <a:ea typeface="楷体" panose="02010609060101010101" charset="-122"/>
                  <a:cs typeface="楷体" panose="02010609060101010101" charset="-122"/>
                </a:endParaRPr>
              </a:p>
            </p:txBody>
          </p:sp>
          <p:graphicFrame>
            <p:nvGraphicFramePr>
              <p:cNvPr id="12" name="对象 11">
                <a:hlinkClick r:id="" action="ppaction://ole?verb=0"/>
                <a:extLst>
                  <a:ext uri="{FF2B5EF4-FFF2-40B4-BE49-F238E27FC236}">
                    <a16:creationId xmlns:a16="http://schemas.microsoft.com/office/drawing/2014/main" id="{00557DB0-B9B4-1B30-9BA0-BCE0FF7417F4}"/>
                  </a:ext>
                </a:extLst>
              </p:cNvPr>
              <p:cNvGraphicFramePr>
                <a:graphicFrameLocks noChangeAspect="1"/>
              </p:cNvGraphicFramePr>
              <p:nvPr>
                <p:custDataLst>
                  <p:tags r:id="rId8"/>
                </p:custDataLst>
              </p:nvPr>
            </p:nvGraphicFramePr>
            <p:xfrm>
              <a:off x="7517" y="16234"/>
              <a:ext cx="2087" cy="794"/>
            </p:xfrm>
            <a:graphic>
              <a:graphicData uri="http://schemas.openxmlformats.org/presentationml/2006/ole">
                <mc:AlternateContent xmlns:mc="http://schemas.openxmlformats.org/markup-compatibility/2006">
                  <mc:Choice xmlns:v="urn:schemas-microsoft-com:vml" Requires="v">
                    <p:oleObj r:id="rId10" imgW="634365" imgH="241300" progId="Equation.KSEE3">
                      <p:embed/>
                    </p:oleObj>
                  </mc:Choice>
                  <mc:Fallback>
                    <p:oleObj r:id="rId10" imgW="634365" imgH="241300" progId="Equation.KSEE3">
                      <p:embed/>
                      <p:pic>
                        <p:nvPicPr>
                          <p:cNvPr id="12" name="对象 11">
                            <a:hlinkClick r:id="" action="ppaction://ole?verb=0"/>
                            <a:extLst>
                              <a:ext uri="{FF2B5EF4-FFF2-40B4-BE49-F238E27FC236}">
                                <a16:creationId xmlns:a16="http://schemas.microsoft.com/office/drawing/2014/main" id="{00557DB0-B9B4-1B30-9BA0-BCE0FF7417F4}"/>
                              </a:ext>
                            </a:extLst>
                          </p:cNvPr>
                          <p:cNvPicPr/>
                          <p:nvPr/>
                        </p:nvPicPr>
                        <p:blipFill>
                          <a:blip r:embed="rId11"/>
                          <a:stretch>
                            <a:fillRect/>
                          </a:stretch>
                        </p:blipFill>
                        <p:spPr>
                          <a:xfrm>
                            <a:off x="7517" y="16234"/>
                            <a:ext cx="2087" cy="794"/>
                          </a:xfrm>
                          <a:prstGeom prst="rect">
                            <a:avLst/>
                          </a:prstGeom>
                        </p:spPr>
                      </p:pic>
                    </p:oleObj>
                  </mc:Fallback>
                </mc:AlternateContent>
              </a:graphicData>
            </a:graphic>
          </p:graphicFrame>
        </p:grpSp>
        <p:graphicFrame>
          <p:nvGraphicFramePr>
            <p:cNvPr id="10" name="对象 9">
              <a:hlinkClick r:id="" action="ppaction://ole?verb=0"/>
              <a:extLst>
                <a:ext uri="{FF2B5EF4-FFF2-40B4-BE49-F238E27FC236}">
                  <a16:creationId xmlns:a16="http://schemas.microsoft.com/office/drawing/2014/main" id="{83793E36-29F0-B273-6DA1-53E2343C4724}"/>
                </a:ext>
              </a:extLst>
            </p:cNvPr>
            <p:cNvGraphicFramePr>
              <a:graphicFrameLocks noChangeAspect="1"/>
            </p:cNvGraphicFramePr>
            <p:nvPr>
              <p:custDataLst>
                <p:tags r:id="rId6"/>
              </p:custDataLst>
            </p:nvPr>
          </p:nvGraphicFramePr>
          <p:xfrm>
            <a:off x="2684" y="8197"/>
            <a:ext cx="760" cy="680"/>
          </p:xfrm>
          <a:graphic>
            <a:graphicData uri="http://schemas.openxmlformats.org/presentationml/2006/ole">
              <mc:AlternateContent xmlns:mc="http://schemas.openxmlformats.org/markup-compatibility/2006">
                <mc:Choice xmlns:v="urn:schemas-microsoft-com:vml" Requires="v">
                  <p:oleObj r:id="rId12" imgW="241300" imgH="215900" progId="Equation.KSEE3">
                    <p:embed/>
                  </p:oleObj>
                </mc:Choice>
                <mc:Fallback>
                  <p:oleObj r:id="rId12" imgW="241300" imgH="215900" progId="Equation.KSEE3">
                    <p:embed/>
                    <p:pic>
                      <p:nvPicPr>
                        <p:cNvPr id="10" name="对象 9">
                          <a:hlinkClick r:id="" action="ppaction://ole?verb=0"/>
                          <a:extLst>
                            <a:ext uri="{FF2B5EF4-FFF2-40B4-BE49-F238E27FC236}">
                              <a16:creationId xmlns:a16="http://schemas.microsoft.com/office/drawing/2014/main" id="{83793E36-29F0-B273-6DA1-53E2343C4724}"/>
                            </a:ext>
                          </a:extLst>
                        </p:cNvPr>
                        <p:cNvPicPr/>
                        <p:nvPr/>
                      </p:nvPicPr>
                      <p:blipFill>
                        <a:blip r:embed="rId13"/>
                        <a:stretch>
                          <a:fillRect/>
                        </a:stretch>
                      </p:blipFill>
                      <p:spPr>
                        <a:xfrm>
                          <a:off x="2684" y="8197"/>
                          <a:ext cx="760" cy="680"/>
                        </a:xfrm>
                        <a:prstGeom prst="rect">
                          <a:avLst/>
                        </a:prstGeom>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621855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sym typeface="+mn-ea"/>
              </a:rPr>
              <a:t>全称量词与全称量词命题</a:t>
            </a:r>
            <a:endParaRPr lang="zh-CN" altLang="en-US" sz="4000" b="1">
              <a:solidFill>
                <a:schemeClr val="bg1"/>
              </a:solidFill>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9A69BAC6-F1CF-0C2E-C707-F77BF6768799}"/>
              </a:ext>
            </a:extLst>
          </p:cNvPr>
          <p:cNvSpPr txBox="1"/>
          <p:nvPr>
            <p:custDataLst>
              <p:tags r:id="rId1"/>
            </p:custDataLst>
          </p:nvPr>
        </p:nvSpPr>
        <p:spPr>
          <a:xfrm>
            <a:off x="253365" y="989330"/>
            <a:ext cx="7350760" cy="583565"/>
          </a:xfrm>
          <a:prstGeom prst="rect">
            <a:avLst/>
          </a:prstGeom>
          <a:noFill/>
          <a:ln w="9525">
            <a:noFill/>
          </a:ln>
        </p:spPr>
        <p:txBody>
          <a:bodyPr wrap="square" anchor="t">
            <a:spAutoFit/>
          </a:bodyPr>
          <a:lstStyle/>
          <a:p>
            <a:pPr>
              <a:spcBef>
                <a:spcPct val="50000"/>
              </a:spcBef>
            </a:pPr>
            <a:r>
              <a:rPr lang="zh-CN" altLang="en-US" sz="3200" b="1">
                <a:solidFill>
                  <a:srgbClr val="00B050"/>
                </a:solidFill>
                <a:latin typeface="黑体" panose="02010609060101010101" charset="-122"/>
                <a:ea typeface="黑体" panose="02010609060101010101" charset="-122"/>
              </a:rPr>
              <a:t>思考：如何判断全称量词命题的真假？</a:t>
            </a:r>
          </a:p>
        </p:txBody>
      </p:sp>
      <p:sp>
        <p:nvSpPr>
          <p:cNvPr id="14" name="文本框 13">
            <a:extLst>
              <a:ext uri="{FF2B5EF4-FFF2-40B4-BE49-F238E27FC236}">
                <a16:creationId xmlns:a16="http://schemas.microsoft.com/office/drawing/2014/main" id="{C129A04A-8A65-2245-AEA9-4E429181AC4B}"/>
              </a:ext>
            </a:extLst>
          </p:cNvPr>
          <p:cNvSpPr txBox="1"/>
          <p:nvPr>
            <p:custDataLst>
              <p:tags r:id="rId2"/>
            </p:custDataLst>
          </p:nvPr>
        </p:nvSpPr>
        <p:spPr>
          <a:xfrm>
            <a:off x="370205" y="1950085"/>
            <a:ext cx="11490960" cy="1210945"/>
          </a:xfrm>
          <a:prstGeom prst="rect">
            <a:avLst/>
          </a:prstGeom>
          <a:noFill/>
          <a:ln w="28575">
            <a:solidFill>
              <a:srgbClr val="FF0000"/>
            </a:solidFill>
            <a:prstDash val="dash"/>
          </a:ln>
        </p:spPr>
        <p:txBody>
          <a:bodyPr wrap="square" anchor="t">
            <a:spAutoFit/>
          </a:bodyPr>
          <a:lstStyle/>
          <a:p>
            <a:pPr fontAlgn="auto">
              <a:lnSpc>
                <a:spcPct val="130000"/>
              </a:lnSpc>
              <a:spcBef>
                <a:spcPct val="0"/>
              </a:spcBef>
            </a:pPr>
            <a:r>
              <a:rPr lang="en-US" altLang="zh-CN" sz="2800" b="1">
                <a:latin typeface="楷体" panose="02010609060101010101" charset="-122"/>
                <a:ea typeface="楷体" panose="02010609060101010101" charset="-122"/>
                <a:cs typeface="楷体" panose="02010609060101010101" charset="-122"/>
              </a:rPr>
              <a:t>   </a:t>
            </a:r>
            <a:r>
              <a:rPr lang="zh-CN" altLang="en-US" sz="2800" b="1">
                <a:latin typeface="楷体" panose="02010609060101010101" charset="-122"/>
                <a:ea typeface="楷体" panose="02010609060101010101" charset="-122"/>
                <a:cs typeface="楷体" panose="02010609060101010101" charset="-122"/>
              </a:rPr>
              <a:t>若判定一个全称量词命题是</a:t>
            </a:r>
            <a:r>
              <a:rPr lang="zh-CN" altLang="en-US" sz="2800" b="1">
                <a:solidFill>
                  <a:srgbClr val="FF0000"/>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rPr>
              <a:t>真命题</a:t>
            </a:r>
            <a:r>
              <a:rPr lang="en-US" altLang="zh-CN" sz="2800" b="1">
                <a:latin typeface="楷体" panose="02010609060101010101" charset="-122"/>
                <a:ea typeface="楷体" panose="02010609060101010101" charset="-122"/>
                <a:cs typeface="楷体" panose="02010609060101010101" charset="-122"/>
              </a:rPr>
              <a:t>,</a:t>
            </a:r>
            <a:r>
              <a:rPr lang="zh-CN" altLang="en-US" sz="2800" b="1">
                <a:latin typeface="楷体" panose="02010609060101010101" charset="-122"/>
                <a:ea typeface="楷体" panose="02010609060101010101" charset="-122"/>
                <a:cs typeface="楷体" panose="02010609060101010101" charset="-122"/>
              </a:rPr>
              <a:t>必须对限定集合</a:t>
            </a:r>
            <a:r>
              <a:rPr lang="en-US" altLang="zh-CN" sz="2800" b="1" i="1">
                <a:latin typeface="Times New Roman" panose="02020603050405020304" pitchFamily="18" charset="0"/>
                <a:ea typeface="楷体" panose="02010609060101010101" charset="-122"/>
                <a:cs typeface="Times New Roman" panose="02020603050405020304" pitchFamily="18" charset="0"/>
              </a:rPr>
              <a:t>M</a:t>
            </a:r>
            <a:r>
              <a:rPr lang="zh-CN" altLang="en-US" sz="2800" b="1">
                <a:latin typeface="楷体" panose="02010609060101010101" charset="-122"/>
                <a:ea typeface="楷体" panose="02010609060101010101" charset="-122"/>
                <a:cs typeface="楷体" panose="02010609060101010101" charset="-122"/>
              </a:rPr>
              <a:t>中的</a:t>
            </a:r>
            <a:r>
              <a:rPr lang="zh-CN" altLang="en-US" sz="2800" b="1">
                <a:solidFill>
                  <a:srgbClr val="0000FF"/>
                </a:solidFill>
                <a:latin typeface="楷体" panose="02010609060101010101" charset="-122"/>
                <a:ea typeface="楷体" panose="02010609060101010101" charset="-122"/>
                <a:cs typeface="楷体" panose="02010609060101010101" charset="-122"/>
              </a:rPr>
              <a:t>每个元素</a:t>
            </a:r>
            <a:r>
              <a:rPr lang="en-US" altLang="zh-CN" sz="2800" b="1" i="1">
                <a:solidFill>
                  <a:srgbClr val="0000FF"/>
                </a:solidFill>
                <a:latin typeface="Times New Roman" panose="02020603050405020304" pitchFamily="18" charset="0"/>
                <a:ea typeface="楷体" panose="02010609060101010101" charset="-122"/>
                <a:cs typeface="Times New Roman" panose="02020603050405020304" pitchFamily="18" charset="0"/>
              </a:rPr>
              <a:t>x</a:t>
            </a:r>
            <a:r>
              <a:rPr lang="zh-CN" altLang="en-US" sz="2800" b="1">
                <a:latin typeface="楷体" panose="02010609060101010101" charset="-122"/>
                <a:ea typeface="楷体" panose="02010609060101010101" charset="-122"/>
                <a:cs typeface="楷体" panose="02010609060101010101" charset="-122"/>
              </a:rPr>
              <a:t>验证</a:t>
            </a:r>
            <a:r>
              <a:rPr lang="en-US" altLang="zh-CN" sz="2800" b="1" i="1">
                <a:solidFill>
                  <a:srgbClr val="0000FF"/>
                </a:solidFill>
                <a:latin typeface="Times New Roman" panose="02020603050405020304" pitchFamily="18" charset="0"/>
                <a:ea typeface="楷体" panose="02010609060101010101" charset="-122"/>
                <a:cs typeface="Times New Roman" panose="02020603050405020304" pitchFamily="18" charset="0"/>
              </a:rPr>
              <a:t>P</a:t>
            </a:r>
            <a:r>
              <a:rPr lang="en-US" altLang="zh-CN" sz="2800" b="1">
                <a:solidFill>
                  <a:srgbClr val="0000FF"/>
                </a:solidFill>
                <a:latin typeface="楷体" panose="02010609060101010101" charset="-122"/>
                <a:ea typeface="楷体" panose="02010609060101010101" charset="-122"/>
                <a:cs typeface="楷体" panose="02010609060101010101" charset="-122"/>
              </a:rPr>
              <a:t>(</a:t>
            </a:r>
            <a:r>
              <a:rPr lang="en-US" altLang="zh-CN" sz="2800" b="1" i="1">
                <a:solidFill>
                  <a:srgbClr val="0000FF"/>
                </a:solidFill>
                <a:latin typeface="Times New Roman" panose="02020603050405020304" pitchFamily="18" charset="0"/>
                <a:ea typeface="楷体" panose="02010609060101010101" charset="-122"/>
                <a:cs typeface="Times New Roman" panose="02020603050405020304" pitchFamily="18" charset="0"/>
                <a:sym typeface="+mn-ea"/>
              </a:rPr>
              <a:t>x</a:t>
            </a:r>
            <a:r>
              <a:rPr lang="en-US" altLang="zh-CN" sz="2800" b="1">
                <a:solidFill>
                  <a:srgbClr val="0000FF"/>
                </a:solidFill>
                <a:latin typeface="楷体" panose="02010609060101010101" charset="-122"/>
                <a:ea typeface="楷体" panose="02010609060101010101" charset="-122"/>
                <a:cs typeface="楷体" panose="02010609060101010101" charset="-122"/>
              </a:rPr>
              <a:t>)</a:t>
            </a:r>
            <a:r>
              <a:rPr lang="zh-CN" altLang="en-US" sz="2800" b="1">
                <a:solidFill>
                  <a:srgbClr val="0000FF"/>
                </a:solidFill>
                <a:latin typeface="楷体" panose="02010609060101010101" charset="-122"/>
                <a:ea typeface="楷体" panose="02010609060101010101" charset="-122"/>
                <a:cs typeface="楷体" panose="02010609060101010101" charset="-122"/>
              </a:rPr>
              <a:t>成立</a:t>
            </a:r>
            <a:r>
              <a:rPr lang="en-US" altLang="zh-CN" sz="2800" b="1">
                <a:latin typeface="楷体" panose="02010609060101010101" charset="-122"/>
                <a:ea typeface="楷体" panose="02010609060101010101" charset="-122"/>
                <a:cs typeface="楷体" panose="02010609060101010101" charset="-122"/>
              </a:rPr>
              <a:t>;</a:t>
            </a:r>
          </a:p>
        </p:txBody>
      </p:sp>
      <p:sp>
        <p:nvSpPr>
          <p:cNvPr id="15" name="矩形 14">
            <a:extLst>
              <a:ext uri="{FF2B5EF4-FFF2-40B4-BE49-F238E27FC236}">
                <a16:creationId xmlns:a16="http://schemas.microsoft.com/office/drawing/2014/main" id="{3A3F9EBD-1ED4-AD26-2F16-5F9B5088424D}"/>
              </a:ext>
            </a:extLst>
          </p:cNvPr>
          <p:cNvSpPr/>
          <p:nvPr>
            <p:custDataLst>
              <p:tags r:id="rId3"/>
            </p:custDataLst>
          </p:nvPr>
        </p:nvSpPr>
        <p:spPr>
          <a:xfrm>
            <a:off x="370205" y="3620770"/>
            <a:ext cx="11490960" cy="1210945"/>
          </a:xfrm>
          <a:prstGeom prst="rect">
            <a:avLst/>
          </a:prstGeom>
          <a:noFill/>
          <a:ln w="28575">
            <a:solidFill>
              <a:srgbClr val="FF0000"/>
            </a:solidFill>
            <a:prstDash val="dash"/>
          </a:ln>
        </p:spPr>
        <p:txBody>
          <a:bodyPr wrap="square" anchor="t">
            <a:spAutoFit/>
          </a:bodyPr>
          <a:lstStyle/>
          <a:p>
            <a:pPr fontAlgn="auto">
              <a:lnSpc>
                <a:spcPct val="130000"/>
              </a:lnSpc>
            </a:pPr>
            <a:r>
              <a:rPr lang="en-US" altLang="zh-CN" sz="2800" b="1">
                <a:latin typeface="楷体" panose="02010609060101010101" charset="-122"/>
                <a:ea typeface="楷体" panose="02010609060101010101" charset="-122"/>
                <a:cs typeface="楷体" panose="02010609060101010101" charset="-122"/>
              </a:rPr>
              <a:t>   </a:t>
            </a:r>
            <a:r>
              <a:rPr lang="zh-CN" altLang="en-US" sz="2800" b="1">
                <a:latin typeface="楷体" panose="02010609060101010101" charset="-122"/>
                <a:ea typeface="楷体" panose="02010609060101010101" charset="-122"/>
                <a:cs typeface="楷体" panose="02010609060101010101" charset="-122"/>
              </a:rPr>
              <a:t>若判定一个全称量词命题是</a:t>
            </a:r>
            <a:r>
              <a:rPr lang="zh-CN" altLang="en-US" sz="2800" b="1">
                <a:solidFill>
                  <a:srgbClr val="FF0000"/>
                </a:solidFill>
                <a:latin typeface="楷体" panose="02010609060101010101" charset="-122"/>
                <a:ea typeface="楷体" panose="02010609060101010101" charset="-122"/>
                <a:cs typeface="楷体" panose="02010609060101010101" charset="-122"/>
              </a:rPr>
              <a:t>假命题</a:t>
            </a:r>
            <a:r>
              <a:rPr lang="en-US" altLang="zh-CN" sz="2800" b="1">
                <a:latin typeface="楷体" panose="02010609060101010101" charset="-122"/>
                <a:ea typeface="楷体" panose="02010609060101010101" charset="-122"/>
                <a:cs typeface="楷体" panose="02010609060101010101" charset="-122"/>
              </a:rPr>
              <a:t>,</a:t>
            </a:r>
            <a:r>
              <a:rPr lang="zh-CN" altLang="en-US" sz="2800" b="1">
                <a:latin typeface="楷体" panose="02010609060101010101" charset="-122"/>
                <a:ea typeface="楷体" panose="02010609060101010101" charset="-122"/>
                <a:cs typeface="楷体" panose="02010609060101010101" charset="-122"/>
              </a:rPr>
              <a:t>只要能举出集合</a:t>
            </a:r>
            <a:r>
              <a:rPr lang="en-US" altLang="zh-CN" sz="2800" b="1" i="1">
                <a:latin typeface="Times New Roman" panose="02020603050405020304" pitchFamily="18" charset="0"/>
                <a:ea typeface="楷体" panose="02010609060101010101" charset="-122"/>
                <a:cs typeface="Times New Roman" panose="02020603050405020304" pitchFamily="18" charset="0"/>
                <a:sym typeface="+mn-ea"/>
              </a:rPr>
              <a:t>M</a:t>
            </a:r>
            <a:r>
              <a:rPr lang="zh-CN" altLang="en-US" sz="2800" b="1">
                <a:latin typeface="楷体" panose="02010609060101010101" charset="-122"/>
                <a:ea typeface="楷体" panose="02010609060101010101" charset="-122"/>
                <a:cs typeface="楷体" panose="02010609060101010101" charset="-122"/>
              </a:rPr>
              <a:t>中的</a:t>
            </a:r>
            <a:r>
              <a:rPr lang="zh-CN" altLang="en-US" sz="2800" b="1">
                <a:solidFill>
                  <a:srgbClr val="0000FF"/>
                </a:solidFill>
                <a:latin typeface="楷体" panose="02010609060101010101" charset="-122"/>
                <a:ea typeface="楷体" panose="02010609060101010101" charset="-122"/>
                <a:cs typeface="楷体" panose="02010609060101010101" charset="-122"/>
              </a:rPr>
              <a:t>一个</a:t>
            </a:r>
            <a:r>
              <a:rPr lang="en-US" altLang="zh-CN" sz="2800" b="1" i="1">
                <a:solidFill>
                  <a:srgbClr val="0000FF"/>
                </a:solidFill>
                <a:latin typeface="Times New Roman" panose="02020603050405020304" pitchFamily="18" charset="0"/>
                <a:ea typeface="楷体" panose="02010609060101010101" charset="-122"/>
                <a:cs typeface="Times New Roman" panose="02020603050405020304" pitchFamily="18" charset="0"/>
                <a:sym typeface="+mn-ea"/>
              </a:rPr>
              <a:t>x</a:t>
            </a:r>
            <a:r>
              <a:rPr lang="en-US" altLang="zh-CN" sz="2800" b="1">
                <a:solidFill>
                  <a:srgbClr val="0000FF"/>
                </a:solidFill>
                <a:latin typeface="楷体" panose="02010609060101010101" charset="-122"/>
                <a:ea typeface="楷体" panose="02010609060101010101" charset="-122"/>
                <a:cs typeface="楷体" panose="02010609060101010101" charset="-122"/>
              </a:rPr>
              <a:t>=</a:t>
            </a:r>
            <a:r>
              <a:rPr lang="en-US" altLang="zh-CN" sz="2800" b="1" i="1">
                <a:solidFill>
                  <a:srgbClr val="0000FF"/>
                </a:solidFill>
                <a:latin typeface="Times New Roman" panose="02020603050405020304" pitchFamily="18" charset="0"/>
                <a:ea typeface="楷体" panose="02010609060101010101" charset="-122"/>
                <a:cs typeface="Times New Roman" panose="02020603050405020304" pitchFamily="18" charset="0"/>
                <a:sym typeface="+mn-ea"/>
              </a:rPr>
              <a:t>x</a:t>
            </a:r>
            <a:r>
              <a:rPr lang="en-US" altLang="zh-CN" sz="2800" b="1" baseline="-25000">
                <a:solidFill>
                  <a:srgbClr val="0000FF"/>
                </a:solidFill>
                <a:latin typeface="楷体" panose="02010609060101010101" charset="-122"/>
                <a:ea typeface="楷体" panose="02010609060101010101" charset="-122"/>
                <a:cs typeface="楷体" panose="02010609060101010101" charset="-122"/>
              </a:rPr>
              <a:t>0</a:t>
            </a:r>
            <a:r>
              <a:rPr lang="en-US" altLang="zh-CN" sz="2800" b="1" baseline="-25000">
                <a:latin typeface="楷体" panose="02010609060101010101" charset="-122"/>
                <a:ea typeface="楷体" panose="02010609060101010101" charset="-122"/>
                <a:cs typeface="楷体" panose="02010609060101010101" charset="-122"/>
              </a:rPr>
              <a:t> </a:t>
            </a:r>
            <a:r>
              <a:rPr lang="en-US" altLang="zh-CN" sz="2800" b="1">
                <a:latin typeface="楷体" panose="02010609060101010101" charset="-122"/>
                <a:ea typeface="楷体" panose="02010609060101010101" charset="-122"/>
                <a:cs typeface="楷体" panose="02010609060101010101" charset="-122"/>
              </a:rPr>
              <a:t>,</a:t>
            </a:r>
            <a:r>
              <a:rPr lang="zh-CN" altLang="en-US" sz="2800" b="1">
                <a:latin typeface="楷体" panose="02010609060101010101" charset="-122"/>
                <a:ea typeface="楷体" panose="02010609060101010101" charset="-122"/>
                <a:cs typeface="楷体" panose="02010609060101010101" charset="-122"/>
              </a:rPr>
              <a:t>使得</a:t>
            </a:r>
            <a:r>
              <a:rPr lang="en-US" altLang="zh-CN" sz="2800" b="1" i="1">
                <a:solidFill>
                  <a:srgbClr val="0000FF"/>
                </a:solidFill>
                <a:latin typeface="Times New Roman" panose="02020603050405020304" pitchFamily="18" charset="0"/>
                <a:ea typeface="楷体" panose="02010609060101010101" charset="-122"/>
                <a:cs typeface="Times New Roman" panose="02020603050405020304" pitchFamily="18" charset="0"/>
                <a:sym typeface="+mn-ea"/>
              </a:rPr>
              <a:t>P</a:t>
            </a:r>
            <a:r>
              <a:rPr lang="en-US" altLang="zh-CN" sz="2800" b="1">
                <a:solidFill>
                  <a:srgbClr val="0000FF"/>
                </a:solidFill>
                <a:latin typeface="楷体" panose="02010609060101010101" charset="-122"/>
                <a:ea typeface="楷体" panose="02010609060101010101" charset="-122"/>
                <a:cs typeface="楷体" panose="02010609060101010101" charset="-122"/>
              </a:rPr>
              <a:t>(</a:t>
            </a:r>
            <a:r>
              <a:rPr lang="en-US" altLang="zh-CN" sz="2800" b="1" i="1">
                <a:solidFill>
                  <a:srgbClr val="0000FF"/>
                </a:solidFill>
                <a:latin typeface="Times New Roman" panose="02020603050405020304" pitchFamily="18" charset="0"/>
                <a:ea typeface="楷体" panose="02010609060101010101" charset="-122"/>
                <a:cs typeface="Times New Roman" panose="02020603050405020304" pitchFamily="18" charset="0"/>
                <a:sym typeface="+mn-ea"/>
              </a:rPr>
              <a:t>x</a:t>
            </a:r>
            <a:r>
              <a:rPr lang="en-US" altLang="zh-CN" sz="2800" b="1" baseline="-25000">
                <a:solidFill>
                  <a:srgbClr val="0000FF"/>
                </a:solidFill>
                <a:latin typeface="楷体" panose="02010609060101010101" charset="-122"/>
                <a:ea typeface="楷体" panose="02010609060101010101" charset="-122"/>
                <a:cs typeface="楷体" panose="02010609060101010101" charset="-122"/>
                <a:sym typeface="+mn-ea"/>
              </a:rPr>
              <a:t>0</a:t>
            </a:r>
            <a:r>
              <a:rPr lang="en-US" altLang="zh-CN" sz="2800" b="1" baseline="-25000">
                <a:latin typeface="楷体" panose="02010609060101010101" charset="-122"/>
                <a:ea typeface="楷体" panose="02010609060101010101" charset="-122"/>
                <a:cs typeface="楷体" panose="02010609060101010101" charset="-122"/>
                <a:sym typeface="+mn-ea"/>
              </a:rPr>
              <a:t> </a:t>
            </a:r>
            <a:r>
              <a:rPr lang="en-US" altLang="zh-CN" sz="2800" b="1">
                <a:solidFill>
                  <a:srgbClr val="0000FF"/>
                </a:solidFill>
                <a:latin typeface="楷体" panose="02010609060101010101" charset="-122"/>
                <a:ea typeface="楷体" panose="02010609060101010101" charset="-122"/>
                <a:cs typeface="楷体" panose="02010609060101010101" charset="-122"/>
              </a:rPr>
              <a:t>)</a:t>
            </a:r>
            <a:r>
              <a:rPr lang="zh-CN" altLang="en-US" sz="2800" b="1">
                <a:solidFill>
                  <a:srgbClr val="0000FF"/>
                </a:solidFill>
                <a:latin typeface="楷体" panose="02010609060101010101" charset="-122"/>
                <a:ea typeface="楷体" panose="02010609060101010101" charset="-122"/>
                <a:cs typeface="楷体" panose="02010609060101010101" charset="-122"/>
              </a:rPr>
              <a:t>不成立</a:t>
            </a:r>
            <a:r>
              <a:rPr lang="zh-CN" altLang="en-US" sz="2800" b="1">
                <a:latin typeface="楷体" panose="02010609060101010101" charset="-122"/>
                <a:ea typeface="楷体" panose="02010609060101010101" charset="-122"/>
                <a:cs typeface="楷体" panose="02010609060101010101" charset="-122"/>
              </a:rPr>
              <a:t>即可</a:t>
            </a:r>
            <a:r>
              <a:rPr lang="en-US" altLang="zh-CN" sz="2800" b="1">
                <a:latin typeface="楷体" panose="02010609060101010101" charset="-122"/>
                <a:ea typeface="楷体" panose="02010609060101010101" charset="-122"/>
                <a:cs typeface="楷体" panose="02010609060101010101" charset="-122"/>
              </a:rPr>
              <a:t>.</a:t>
            </a:r>
          </a:p>
        </p:txBody>
      </p:sp>
    </p:spTree>
    <p:extLst>
      <p:ext uri="{BB962C8B-B14F-4D97-AF65-F5344CB8AC3E}">
        <p14:creationId xmlns:p14="http://schemas.microsoft.com/office/powerpoint/2010/main" val="10284062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621855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sym typeface="+mn-ea"/>
              </a:rPr>
              <a:t>存在量词与存在量词命题</a:t>
            </a:r>
            <a:endParaRPr lang="zh-CN" altLang="en-US" sz="4000" b="1">
              <a:solidFill>
                <a:schemeClr val="bg1"/>
              </a:solidFill>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4">
            <a:clrChange>
              <a:clrFrom>
                <a:srgbClr val="FFFFFF">
                  <a:alpha val="100000"/>
                </a:srgbClr>
              </a:clrFrom>
              <a:clrTo>
                <a:srgbClr val="FFFFFF">
                  <a:alpha val="100000"/>
                  <a:alpha val="0"/>
                </a:srgbClr>
              </a:clrTo>
            </a:clrChange>
          </a:blip>
          <a:srcRect l="11221" t="41269" r="9371" b="41621"/>
          <a:stretch>
            <a:fillRect/>
          </a:stretch>
        </p:blipFill>
        <p:spPr>
          <a:xfrm>
            <a:off x="0" y="655320"/>
            <a:ext cx="10390505" cy="3140710"/>
          </a:xfrm>
          <a:prstGeom prst="rect">
            <a:avLst/>
          </a:prstGeom>
        </p:spPr>
      </p:pic>
      <p:sp>
        <p:nvSpPr>
          <p:cNvPr id="5" name="矩形 4">
            <a:extLst>
              <a:ext uri="{FF2B5EF4-FFF2-40B4-BE49-F238E27FC236}">
                <a16:creationId xmlns:a16="http://schemas.microsoft.com/office/drawing/2014/main" id="{598C8AA0-1FB9-4A62-C0D0-3973E4706902}"/>
              </a:ext>
            </a:extLst>
          </p:cNvPr>
          <p:cNvSpPr/>
          <p:nvPr>
            <p:custDataLst>
              <p:tags r:id="rId1"/>
            </p:custDataLst>
          </p:nvPr>
        </p:nvSpPr>
        <p:spPr>
          <a:xfrm>
            <a:off x="116205" y="3594101"/>
            <a:ext cx="11842750" cy="650875"/>
          </a:xfrm>
          <a:prstGeom prst="rect">
            <a:avLst/>
          </a:prstGeom>
        </p:spPr>
        <p:txBody>
          <a:bodyPr wrap="square">
            <a:spAutoFit/>
          </a:bodyPr>
          <a:lstStyle/>
          <a:p>
            <a:pPr algn="l" fontAlgn="auto">
              <a:lnSpc>
                <a:spcPct val="130000"/>
              </a:lnSpc>
            </a:pPr>
            <a:r>
              <a:rPr lang="en-US" sz="2800" dirty="0">
                <a:latin typeface="Times New Roman" panose="02020603050405020304" pitchFamily="18" charset="0"/>
                <a:ea typeface="楷体" panose="02010609060101010101" charset="-122"/>
                <a:cs typeface="Times New Roman" panose="02020603050405020304" pitchFamily="18" charset="0"/>
              </a:rPr>
              <a:t>       </a:t>
            </a:r>
            <a:r>
              <a:rPr lang="zh-CN" altLang="en-US" sz="2800" dirty="0">
                <a:latin typeface="Times New Roman" panose="02020603050405020304" pitchFamily="18" charset="0"/>
                <a:ea typeface="楷体" panose="02010609060101010101" charset="-122"/>
                <a:cs typeface="Times New Roman" panose="02020603050405020304" pitchFamily="18" charset="0"/>
              </a:rPr>
              <a:t>容易判断，语句</a:t>
            </a:r>
            <a:r>
              <a:rPr sz="2800" dirty="0">
                <a:latin typeface="Times New Roman" panose="02020603050405020304" pitchFamily="18" charset="0"/>
                <a:ea typeface="楷体" panose="02010609060101010101" charset="-122"/>
                <a:cs typeface="Times New Roman" panose="02020603050405020304" pitchFamily="18" charset="0"/>
              </a:rPr>
              <a:t>（1）（</a:t>
            </a:r>
            <a:r>
              <a:rPr lang="en-US" sz="2800" dirty="0">
                <a:latin typeface="Times New Roman" panose="02020603050405020304" pitchFamily="18" charset="0"/>
                <a:ea typeface="楷体" panose="02010609060101010101" charset="-122"/>
                <a:cs typeface="Times New Roman" panose="02020603050405020304" pitchFamily="18" charset="0"/>
              </a:rPr>
              <a:t>2</a:t>
            </a:r>
            <a:r>
              <a:rPr sz="2800" dirty="0">
                <a:latin typeface="Times New Roman" panose="02020603050405020304" pitchFamily="18" charset="0"/>
                <a:ea typeface="楷体" panose="02010609060101010101" charset="-122"/>
                <a:cs typeface="Times New Roman" panose="02020603050405020304" pitchFamily="18" charset="0"/>
              </a:rPr>
              <a:t>）</a:t>
            </a:r>
            <a:r>
              <a:rPr lang="zh-CN" sz="2800" dirty="0">
                <a:latin typeface="Times New Roman" panose="02020603050405020304" pitchFamily="18" charset="0"/>
                <a:ea typeface="楷体" panose="02010609060101010101" charset="-122"/>
                <a:cs typeface="Times New Roman" panose="02020603050405020304" pitchFamily="18" charset="0"/>
              </a:rPr>
              <a:t>不是命题</a:t>
            </a:r>
            <a:r>
              <a:rPr sz="2800" dirty="0">
                <a:latin typeface="Times New Roman" panose="02020603050405020304" pitchFamily="18" charset="0"/>
                <a:ea typeface="楷体" panose="02010609060101010101" charset="-122"/>
                <a:cs typeface="Times New Roman" panose="02020603050405020304" pitchFamily="18" charset="0"/>
              </a:rPr>
              <a:t>．</a:t>
            </a:r>
          </a:p>
        </p:txBody>
      </p:sp>
      <p:sp>
        <p:nvSpPr>
          <p:cNvPr id="6" name="文本框 5">
            <a:extLst>
              <a:ext uri="{FF2B5EF4-FFF2-40B4-BE49-F238E27FC236}">
                <a16:creationId xmlns:a16="http://schemas.microsoft.com/office/drawing/2014/main" id="{B02D01EB-D7A1-72BB-9591-EC91929DFD5A}"/>
              </a:ext>
            </a:extLst>
          </p:cNvPr>
          <p:cNvSpPr txBox="1"/>
          <p:nvPr>
            <p:custDataLst>
              <p:tags r:id="rId2"/>
            </p:custDataLst>
          </p:nvPr>
        </p:nvSpPr>
        <p:spPr>
          <a:xfrm>
            <a:off x="146050" y="4379596"/>
            <a:ext cx="11812270" cy="2330450"/>
          </a:xfrm>
          <a:prstGeom prst="rect">
            <a:avLst/>
          </a:prstGeom>
          <a:noFill/>
          <a:ln w="28575">
            <a:solidFill>
              <a:srgbClr val="FF0000"/>
            </a:solidFill>
            <a:prstDash val="dash"/>
          </a:ln>
        </p:spPr>
        <p:txBody>
          <a:bodyPr wrap="square" anchor="t">
            <a:spAutoFit/>
          </a:bodyPr>
          <a:lstStyle/>
          <a:p>
            <a:pPr algn="l" fontAlgn="auto">
              <a:lnSpc>
                <a:spcPct val="130000"/>
              </a:lnSpc>
              <a:spcBef>
                <a:spcPct val="0"/>
              </a:spcBef>
            </a:pPr>
            <a:r>
              <a:rPr lang="en-US" altLang="zh-CN" sz="2800">
                <a:latin typeface="楷体" panose="02010609060101010101" charset="-122"/>
                <a:ea typeface="楷体" panose="02010609060101010101" charset="-122"/>
                <a:cs typeface="楷体" panose="02010609060101010101" charset="-122"/>
                <a:sym typeface="+mn-ea"/>
              </a:rPr>
              <a:t>(3)</a:t>
            </a:r>
            <a:r>
              <a:rPr lang="zh-CN" altLang="en-US" sz="2800">
                <a:latin typeface="楷体" panose="02010609060101010101" charset="-122"/>
                <a:ea typeface="楷体" panose="02010609060101010101" charset="-122"/>
                <a:cs typeface="楷体" panose="02010609060101010101" charset="-122"/>
                <a:sym typeface="+mn-ea"/>
              </a:rPr>
              <a:t>在</a:t>
            </a:r>
            <a:r>
              <a:rPr lang="en-US" altLang="zh-CN" sz="2800">
                <a:latin typeface="楷体" panose="02010609060101010101" charset="-122"/>
                <a:ea typeface="楷体" panose="02010609060101010101" charset="-122"/>
                <a:cs typeface="楷体" panose="02010609060101010101" charset="-122"/>
                <a:sym typeface="+mn-ea"/>
              </a:rPr>
              <a:t>(1)</a:t>
            </a:r>
            <a:r>
              <a:rPr lang="zh-CN" altLang="en-US" sz="2800">
                <a:latin typeface="楷体" panose="02010609060101010101" charset="-122"/>
                <a:ea typeface="楷体" panose="02010609060101010101" charset="-122"/>
                <a:cs typeface="楷体" panose="02010609060101010101" charset="-122"/>
                <a:sym typeface="+mn-ea"/>
              </a:rPr>
              <a:t>的基础上</a:t>
            </a:r>
            <a:r>
              <a:rPr lang="en-US" altLang="zh-CN" sz="2800">
                <a:latin typeface="楷体" panose="02010609060101010101" charset="-122"/>
                <a:ea typeface="楷体" panose="02010609060101010101" charset="-122"/>
                <a:cs typeface="楷体" panose="02010609060101010101" charset="-122"/>
                <a:sym typeface="+mn-ea"/>
              </a:rPr>
              <a:t>,</a:t>
            </a:r>
            <a:r>
              <a:rPr lang="zh-CN" altLang="en-US" sz="2800">
                <a:latin typeface="楷体" panose="02010609060101010101" charset="-122"/>
                <a:ea typeface="楷体" panose="02010609060101010101" charset="-122"/>
                <a:cs typeface="楷体" panose="02010609060101010101" charset="-122"/>
                <a:sym typeface="+mn-ea"/>
              </a:rPr>
              <a:t>用短语“</a:t>
            </a:r>
            <a:r>
              <a:rPr lang="zh-CN" altLang="en-US" sz="2800">
                <a:solidFill>
                  <a:srgbClr val="FF0000"/>
                </a:solidFill>
                <a:latin typeface="楷体" panose="02010609060101010101" charset="-122"/>
                <a:ea typeface="楷体" panose="02010609060101010101" charset="-122"/>
                <a:cs typeface="楷体" panose="02010609060101010101" charset="-122"/>
                <a:sym typeface="+mn-ea"/>
              </a:rPr>
              <a:t>存在一个</a:t>
            </a:r>
            <a:r>
              <a:rPr lang="zh-CN" altLang="en-US" sz="2800">
                <a:latin typeface="楷体" panose="02010609060101010101" charset="-122"/>
                <a:ea typeface="楷体" panose="02010609060101010101" charset="-122"/>
                <a:cs typeface="楷体" panose="02010609060101010101" charset="-122"/>
                <a:sym typeface="+mn-ea"/>
              </a:rPr>
              <a:t>”对变量</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x</a:t>
            </a:r>
            <a:r>
              <a:rPr lang="zh-CN" altLang="en-US" sz="2800">
                <a:latin typeface="楷体" panose="02010609060101010101" charset="-122"/>
                <a:ea typeface="楷体" panose="02010609060101010101" charset="-122"/>
                <a:cs typeface="楷体" panose="02010609060101010101" charset="-122"/>
                <a:sym typeface="+mn-ea"/>
              </a:rPr>
              <a:t>的取值进行限定</a:t>
            </a:r>
            <a:r>
              <a:rPr lang="en-US" altLang="zh-CN" sz="2800">
                <a:latin typeface="楷体" panose="02010609060101010101" charset="-122"/>
                <a:ea typeface="楷体" panose="02010609060101010101" charset="-122"/>
                <a:cs typeface="楷体" panose="02010609060101010101" charset="-122"/>
                <a:sym typeface="+mn-ea"/>
              </a:rPr>
              <a:t>,</a:t>
            </a:r>
            <a:r>
              <a:rPr lang="zh-CN" altLang="en-US" sz="2800">
                <a:latin typeface="楷体" panose="02010609060101010101" charset="-122"/>
                <a:ea typeface="楷体" panose="02010609060101010101" charset="-122"/>
                <a:cs typeface="楷体" panose="02010609060101010101" charset="-122"/>
                <a:sym typeface="+mn-ea"/>
              </a:rPr>
              <a:t>使</a:t>
            </a:r>
            <a:r>
              <a:rPr lang="en-US" altLang="zh-CN" sz="2800">
                <a:latin typeface="楷体" panose="02010609060101010101" charset="-122"/>
                <a:ea typeface="楷体" panose="02010609060101010101" charset="-122"/>
                <a:cs typeface="楷体" panose="02010609060101010101" charset="-122"/>
                <a:sym typeface="+mn-ea"/>
              </a:rPr>
              <a:t>(3)</a:t>
            </a:r>
            <a:r>
              <a:rPr lang="zh-CN" altLang="en-US" sz="2800">
                <a:latin typeface="楷体" panose="02010609060101010101" charset="-122"/>
                <a:ea typeface="楷体" panose="02010609060101010101" charset="-122"/>
                <a:cs typeface="楷体" panose="02010609060101010101" charset="-122"/>
                <a:sym typeface="+mn-ea"/>
              </a:rPr>
              <a:t>变成了可以判断真假的语句</a:t>
            </a:r>
            <a:r>
              <a:rPr lang="en-US" altLang="zh-CN" sz="2800">
                <a:latin typeface="楷体" panose="02010609060101010101" charset="-122"/>
                <a:ea typeface="楷体" panose="02010609060101010101" charset="-122"/>
                <a:cs typeface="楷体" panose="02010609060101010101" charset="-122"/>
                <a:sym typeface="+mn-ea"/>
              </a:rPr>
              <a:t>;</a:t>
            </a:r>
            <a:r>
              <a:rPr lang="en-US" altLang="zh-CN" sz="2800">
                <a:latin typeface="楷体" panose="02010609060101010101" charset="-122"/>
                <a:ea typeface="楷体" panose="02010609060101010101" charset="-122"/>
                <a:cs typeface="楷体" panose="02010609060101010101" charset="-122"/>
                <a:sym typeface="Wingdings" panose="05000000000000000000" pitchFamily="2" charset="2"/>
              </a:rPr>
              <a:t> </a:t>
            </a:r>
          </a:p>
          <a:p>
            <a:pPr algn="l" fontAlgn="auto">
              <a:lnSpc>
                <a:spcPct val="130000"/>
              </a:lnSpc>
              <a:spcBef>
                <a:spcPct val="0"/>
              </a:spcBef>
            </a:pPr>
            <a:r>
              <a:rPr lang="en-US" altLang="zh-CN" sz="2800">
                <a:latin typeface="楷体" panose="02010609060101010101" charset="-122"/>
                <a:ea typeface="楷体" panose="02010609060101010101" charset="-122"/>
                <a:cs typeface="楷体" panose="02010609060101010101" charset="-122"/>
                <a:sym typeface="+mn-ea"/>
              </a:rPr>
              <a:t>(4)</a:t>
            </a:r>
            <a:r>
              <a:rPr lang="zh-CN" altLang="en-US" sz="2800">
                <a:latin typeface="楷体" panose="02010609060101010101" charset="-122"/>
                <a:ea typeface="楷体" panose="02010609060101010101" charset="-122"/>
                <a:cs typeface="楷体" panose="02010609060101010101" charset="-122"/>
                <a:sym typeface="+mn-ea"/>
              </a:rPr>
              <a:t>在</a:t>
            </a:r>
            <a:r>
              <a:rPr lang="en-US" altLang="zh-CN" sz="2800">
                <a:latin typeface="楷体" panose="02010609060101010101" charset="-122"/>
                <a:ea typeface="楷体" panose="02010609060101010101" charset="-122"/>
                <a:cs typeface="楷体" panose="02010609060101010101" charset="-122"/>
                <a:sym typeface="+mn-ea"/>
              </a:rPr>
              <a:t>(2)</a:t>
            </a:r>
            <a:r>
              <a:rPr lang="zh-CN" altLang="en-US" sz="2800">
                <a:latin typeface="楷体" panose="02010609060101010101" charset="-122"/>
                <a:ea typeface="楷体" panose="02010609060101010101" charset="-122"/>
                <a:cs typeface="楷体" panose="02010609060101010101" charset="-122"/>
                <a:sym typeface="+mn-ea"/>
              </a:rPr>
              <a:t>的基础上</a:t>
            </a:r>
            <a:r>
              <a:rPr lang="en-US" altLang="zh-CN" sz="2800">
                <a:latin typeface="楷体" panose="02010609060101010101" charset="-122"/>
                <a:ea typeface="楷体" panose="02010609060101010101" charset="-122"/>
                <a:cs typeface="楷体" panose="02010609060101010101" charset="-122"/>
                <a:sym typeface="+mn-ea"/>
              </a:rPr>
              <a:t>,</a:t>
            </a:r>
            <a:r>
              <a:rPr lang="zh-CN" altLang="en-US" sz="2800">
                <a:latin typeface="楷体" panose="02010609060101010101" charset="-122"/>
                <a:ea typeface="楷体" panose="02010609060101010101" charset="-122"/>
                <a:cs typeface="楷体" panose="02010609060101010101" charset="-122"/>
                <a:sym typeface="+mn-ea"/>
              </a:rPr>
              <a:t>用短语“</a:t>
            </a:r>
            <a:r>
              <a:rPr lang="zh-CN" altLang="en-US" sz="2800">
                <a:solidFill>
                  <a:srgbClr val="FF0000"/>
                </a:solidFill>
                <a:latin typeface="楷体" panose="02010609060101010101" charset="-122"/>
                <a:ea typeface="楷体" panose="02010609060101010101" charset="-122"/>
                <a:cs typeface="楷体" panose="02010609060101010101" charset="-122"/>
                <a:sym typeface="+mn-ea"/>
              </a:rPr>
              <a:t>至少有一个</a:t>
            </a:r>
            <a:r>
              <a:rPr lang="zh-CN" altLang="en-US" sz="2800">
                <a:latin typeface="楷体" panose="02010609060101010101" charset="-122"/>
                <a:ea typeface="楷体" panose="02010609060101010101" charset="-122"/>
                <a:cs typeface="楷体" panose="02010609060101010101" charset="-122"/>
                <a:sym typeface="+mn-ea"/>
              </a:rPr>
              <a:t>”对变量</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x</a:t>
            </a:r>
            <a:r>
              <a:rPr lang="zh-CN" altLang="en-US" sz="2800">
                <a:latin typeface="楷体" panose="02010609060101010101" charset="-122"/>
                <a:ea typeface="楷体" panose="02010609060101010101" charset="-122"/>
                <a:cs typeface="楷体" panose="02010609060101010101" charset="-122"/>
                <a:sym typeface="+mn-ea"/>
              </a:rPr>
              <a:t>的取值进行限定</a:t>
            </a:r>
            <a:r>
              <a:rPr lang="en-US" altLang="zh-CN" sz="2800">
                <a:latin typeface="楷体" panose="02010609060101010101" charset="-122"/>
                <a:ea typeface="楷体" panose="02010609060101010101" charset="-122"/>
                <a:cs typeface="楷体" panose="02010609060101010101" charset="-122"/>
                <a:sym typeface="+mn-ea"/>
              </a:rPr>
              <a:t>,</a:t>
            </a:r>
            <a:r>
              <a:rPr lang="zh-CN" altLang="en-US" sz="2800">
                <a:latin typeface="楷体" panose="02010609060101010101" charset="-122"/>
                <a:ea typeface="楷体" panose="02010609060101010101" charset="-122"/>
                <a:cs typeface="楷体" panose="02010609060101010101" charset="-122"/>
                <a:sym typeface="+mn-ea"/>
              </a:rPr>
              <a:t>从而使</a:t>
            </a:r>
            <a:r>
              <a:rPr lang="en-US" altLang="zh-CN" sz="2800">
                <a:latin typeface="楷体" panose="02010609060101010101" charset="-122"/>
                <a:ea typeface="楷体" panose="02010609060101010101" charset="-122"/>
                <a:cs typeface="楷体" panose="02010609060101010101" charset="-122"/>
                <a:sym typeface="+mn-ea"/>
              </a:rPr>
              <a:t>(4)</a:t>
            </a:r>
            <a:r>
              <a:rPr lang="zh-CN" altLang="en-US" sz="2800">
                <a:latin typeface="楷体" panose="02010609060101010101" charset="-122"/>
                <a:ea typeface="楷体" panose="02010609060101010101" charset="-122"/>
                <a:cs typeface="楷体" panose="02010609060101010101" charset="-122"/>
                <a:sym typeface="+mn-ea"/>
              </a:rPr>
              <a:t>变成了可以判断真假的语句</a:t>
            </a:r>
            <a:r>
              <a:rPr lang="en-US" altLang="zh-CN" sz="2800">
                <a:latin typeface="楷体" panose="02010609060101010101" charset="-122"/>
                <a:ea typeface="楷体" panose="02010609060101010101" charset="-122"/>
                <a:cs typeface="楷体" panose="02010609060101010101" charset="-122"/>
                <a:sym typeface="Wingdings" panose="05000000000000000000" pitchFamily="2" charset="2"/>
              </a:rPr>
              <a:t>.                         </a:t>
            </a:r>
            <a:r>
              <a:rPr lang="en-US" altLang="zh-CN" sz="2800">
                <a:latin typeface="黑体" panose="02010609060101010101" charset="-122"/>
                <a:ea typeface="黑体" panose="02010609060101010101" charset="-122"/>
                <a:cs typeface="黑体" panose="02010609060101010101" charset="-122"/>
                <a:sym typeface="Wingdings" panose="05000000000000000000" pitchFamily="2" charset="2"/>
              </a:rPr>
              <a:t>                                      </a:t>
            </a:r>
            <a:endParaRPr lang="en-US" altLang="zh-CN" sz="2800">
              <a:latin typeface="黑体" panose="02010609060101010101" charset="-122"/>
              <a:ea typeface="黑体" panose="02010609060101010101" charset="-122"/>
              <a:cs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621855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sym typeface="+mn-ea"/>
              </a:rPr>
              <a:t>存在量词与存在量词命题</a:t>
            </a:r>
            <a:endParaRPr lang="zh-CN" altLang="en-US" sz="4000" b="1">
              <a:solidFill>
                <a:schemeClr val="bg1"/>
              </a:solidFill>
              <a:latin typeface="宋体" panose="02010600030101010101" pitchFamily="2" charset="-122"/>
              <a:ea typeface="宋体" panose="02010600030101010101" pitchFamily="2" charset="-122"/>
            </a:endParaRPr>
          </a:p>
        </p:txBody>
      </p:sp>
      <p:sp>
        <p:nvSpPr>
          <p:cNvPr id="7" name="文本框 6">
            <a:extLst>
              <a:ext uri="{FF2B5EF4-FFF2-40B4-BE49-F238E27FC236}">
                <a16:creationId xmlns:a16="http://schemas.microsoft.com/office/drawing/2014/main" id="{7615C319-71B6-D72A-6E47-D8F3004AA4DA}"/>
              </a:ext>
            </a:extLst>
          </p:cNvPr>
          <p:cNvSpPr txBox="1"/>
          <p:nvPr>
            <p:custDataLst>
              <p:tags r:id="rId1"/>
            </p:custDataLst>
          </p:nvPr>
        </p:nvSpPr>
        <p:spPr>
          <a:xfrm>
            <a:off x="199390" y="686435"/>
            <a:ext cx="11791950" cy="1473835"/>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a:spAutoFit/>
          </a:bodyPr>
          <a:lstStyle/>
          <a:p>
            <a:pPr algn="l" defTabSz="914400" fontAlgn="auto">
              <a:lnSpc>
                <a:spcPct val="150000"/>
              </a:lnSpc>
              <a:tabLst>
                <a:tab pos="1614805" algn="l"/>
                <a:tab pos="5292725" algn="l"/>
                <a:tab pos="9688830" algn="l"/>
              </a:tabLst>
            </a:pPr>
            <a:r>
              <a:rPr lang="zh-CN" altLang="en-US" sz="2800" b="1">
                <a:solidFill>
                  <a:srgbClr val="002060"/>
                </a:solidFill>
                <a:latin typeface="Times New Roman" panose="02020603050405020304" pitchFamily="18" charset="0"/>
                <a:ea typeface="黑体" panose="02010609060101010101" charset="-122"/>
                <a:cs typeface="Times New Roman" panose="02020603050405020304" pitchFamily="18" charset="0"/>
                <a:sym typeface="+mn-ea"/>
              </a:rPr>
              <a:t>存在量词：</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短语“</a:t>
            </a:r>
            <a:r>
              <a:rPr lang="zh-CN" altLang="en-US" sz="2800" b="1">
                <a:solidFill>
                  <a:srgbClr val="00B0F0"/>
                </a:solidFill>
                <a:latin typeface="Times New Roman" panose="02020603050405020304" pitchFamily="18" charset="0"/>
                <a:ea typeface="黑体" panose="02010609060101010101" charset="-122"/>
                <a:cs typeface="Times New Roman" panose="02020603050405020304" pitchFamily="18" charset="0"/>
                <a:sym typeface="+mn-ea"/>
              </a:rPr>
              <a:t>存在一个</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a:t>
            </a:r>
            <a:r>
              <a:rPr lang="zh-CN" altLang="en-US" sz="2800" b="1">
                <a:solidFill>
                  <a:srgbClr val="00B0F0"/>
                </a:solidFill>
                <a:latin typeface="Times New Roman" panose="02020603050405020304" pitchFamily="18" charset="0"/>
                <a:ea typeface="黑体" panose="02010609060101010101" charset="-122"/>
                <a:cs typeface="Times New Roman" panose="02020603050405020304" pitchFamily="18" charset="0"/>
                <a:sym typeface="+mn-ea"/>
              </a:rPr>
              <a:t>至少一个</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”在逻辑中通常叫做</a:t>
            </a:r>
            <a:r>
              <a:rPr lang="zh-CN" altLang="en-US" sz="2800" b="1">
                <a:solidFill>
                  <a:srgbClr val="FF0000"/>
                </a:solidFill>
                <a:latin typeface="Times New Roman" panose="02020603050405020304" pitchFamily="18" charset="0"/>
                <a:ea typeface="黑体" panose="02010609060101010101" charset="-122"/>
                <a:cs typeface="Times New Roman" panose="02020603050405020304" pitchFamily="18" charset="0"/>
                <a:sym typeface="+mn-ea"/>
              </a:rPr>
              <a:t>存在量词</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a:t>
            </a:r>
          </a:p>
          <a:p>
            <a:pPr algn="l" defTabSz="914400" fontAlgn="auto">
              <a:lnSpc>
                <a:spcPct val="150000"/>
              </a:lnSpc>
              <a:tabLst>
                <a:tab pos="1614805" algn="l"/>
                <a:tab pos="5292725" algn="l"/>
                <a:tab pos="9688830" algn="l"/>
              </a:tabLst>
            </a:pPr>
            <a:r>
              <a:rPr lang="zh-CN" altLang="en-US" sz="2800">
                <a:latin typeface="Times New Roman" panose="02020603050405020304" pitchFamily="18" charset="0"/>
                <a:ea typeface="黑体" panose="02010609060101010101" charset="-122"/>
                <a:cs typeface="Times New Roman" panose="02020603050405020304" pitchFamily="18" charset="0"/>
                <a:sym typeface="+mn-ea"/>
              </a:rPr>
              <a:t> </a:t>
            </a:r>
            <a:r>
              <a:rPr lang="en-US" altLang="zh-CN" sz="2800">
                <a:latin typeface="Times New Roman" panose="02020603050405020304" pitchFamily="18" charset="0"/>
                <a:ea typeface="黑体" panose="02010609060101010101" charset="-122"/>
                <a:cs typeface="Times New Roman" panose="02020603050405020304" pitchFamily="18" charset="0"/>
                <a:sym typeface="+mn-ea"/>
              </a:rPr>
              <a:t>                   </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并用符号“</a:t>
            </a:r>
            <a:r>
              <a:rPr lang="en-US" altLang="zh-CN" sz="2800" b="1">
                <a:solidFill>
                  <a:srgbClr val="FF0000"/>
                </a:solidFill>
                <a:latin typeface="黑体" panose="02010609060101010101" charset="-122"/>
                <a:ea typeface="黑体" panose="02010609060101010101" charset="-122"/>
                <a:cs typeface="黑体" panose="02010609060101010101" charset="-122"/>
                <a:sym typeface="+mn-ea"/>
              </a:rPr>
              <a:t>∃</a:t>
            </a:r>
            <a:r>
              <a:rPr lang="en-US" altLang="zh-CN" sz="2800">
                <a:latin typeface="Times New Roman" panose="02020603050405020304" pitchFamily="18" charset="0"/>
                <a:ea typeface="黑体" panose="02010609060101010101" charset="-122"/>
                <a:cs typeface="Times New Roman" panose="02020603050405020304" pitchFamily="18" charset="0"/>
                <a:sym typeface="+mn-ea"/>
              </a:rPr>
              <a:t>”</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表示．</a:t>
            </a:r>
            <a:endParaRPr kumimoji="0" lang="zh-CN" altLang="en-US" sz="2800" b="0" i="0" u="none" strike="noStrike" cap="none" spc="0" normalizeH="0" baseline="0">
              <a:ln>
                <a:noFill/>
              </a:ln>
              <a:solidFill>
                <a:srgbClr val="000000"/>
              </a:solidFill>
              <a:effectLst/>
              <a:uFillTx/>
              <a:latin typeface="Times New Roman" panose="02020603050405020304" pitchFamily="18" charset="0"/>
              <a:ea typeface="黑体" panose="02010609060101010101" charset="-122"/>
              <a:cs typeface="Times New Roman" panose="02020603050405020304" pitchFamily="18" charset="0"/>
              <a:sym typeface="Calibri"/>
            </a:endParaRPr>
          </a:p>
        </p:txBody>
      </p:sp>
      <p:sp>
        <p:nvSpPr>
          <p:cNvPr id="8" name="文本框 3">
            <a:extLst>
              <a:ext uri="{FF2B5EF4-FFF2-40B4-BE49-F238E27FC236}">
                <a16:creationId xmlns:a16="http://schemas.microsoft.com/office/drawing/2014/main" id="{6118290B-95A3-D806-6200-D9F931E775D5}"/>
              </a:ext>
            </a:extLst>
          </p:cNvPr>
          <p:cNvSpPr/>
          <p:nvPr>
            <p:custDataLst>
              <p:tags r:id="rId2"/>
            </p:custDataLst>
          </p:nvPr>
        </p:nvSpPr>
        <p:spPr>
          <a:xfrm>
            <a:off x="1484630" y="3347085"/>
            <a:ext cx="10196195" cy="737235"/>
          </a:xfrm>
          <a:prstGeom prst="rect">
            <a:avLst/>
          </a:prstGeom>
          <a:noFill/>
          <a:ln w="28575">
            <a:noFill/>
            <a:prstDash val="dash"/>
          </a:ln>
        </p:spPr>
        <p:txBody>
          <a:bodyPr wrap="square" anchor="t">
            <a:spAutoFit/>
          </a:bodyPr>
          <a:lstStyle/>
          <a:p>
            <a:pPr fontAlgn="auto">
              <a:lnSpc>
                <a:spcPct val="150000"/>
              </a:lnSpc>
            </a:pPr>
            <a:r>
              <a:rPr lang="zh-CN" altLang="en-US" sz="2800">
                <a:solidFill>
                  <a:schemeClr val="tx1"/>
                </a:solidFill>
                <a:latin typeface="黑体" panose="02010609060101010101" charset="-122"/>
                <a:ea typeface="黑体" panose="02010609060101010101" charset="-122"/>
                <a:cs typeface="黑体" panose="02010609060101010101" charset="-122"/>
              </a:rPr>
              <a:t>常见的存在量词还有</a:t>
            </a:r>
            <a:r>
              <a:rPr lang="en-US" altLang="zh-CN" sz="2800">
                <a:latin typeface="黑体" panose="02010609060101010101" charset="-122"/>
                <a:ea typeface="黑体" panose="02010609060101010101" charset="-122"/>
                <a:cs typeface="黑体" panose="02010609060101010101" charset="-122"/>
                <a:sym typeface="+mn-ea"/>
              </a:rPr>
              <a:t>“</a:t>
            </a:r>
            <a:r>
              <a:rPr lang="zh-CN" altLang="zh-CN" sz="2800">
                <a:solidFill>
                  <a:srgbClr val="00B0F0"/>
                </a:solidFill>
                <a:latin typeface="黑体" panose="02010609060101010101" charset="-122"/>
                <a:ea typeface="黑体" panose="02010609060101010101" charset="-122"/>
                <a:cs typeface="黑体" panose="02010609060101010101" charset="-122"/>
                <a:sym typeface="+mn-ea"/>
              </a:rPr>
              <a:t>有些</a:t>
            </a:r>
            <a:r>
              <a:rPr lang="en-US" altLang="zh-CN" sz="2800">
                <a:latin typeface="黑体" panose="02010609060101010101" charset="-122"/>
                <a:ea typeface="黑体" panose="02010609060101010101" charset="-122"/>
                <a:cs typeface="黑体" panose="02010609060101010101" charset="-122"/>
                <a:sym typeface="+mn-ea"/>
              </a:rPr>
              <a:t>”“</a:t>
            </a:r>
            <a:r>
              <a:rPr lang="zh-CN" altLang="zh-CN" sz="2800">
                <a:solidFill>
                  <a:srgbClr val="00B0F0"/>
                </a:solidFill>
                <a:latin typeface="黑体" panose="02010609060101010101" charset="-122"/>
                <a:ea typeface="黑体" panose="02010609060101010101" charset="-122"/>
                <a:cs typeface="黑体" panose="02010609060101010101" charset="-122"/>
                <a:sym typeface="+mn-ea"/>
              </a:rPr>
              <a:t>有一个</a:t>
            </a:r>
            <a:r>
              <a:rPr lang="en-US" altLang="zh-CN" sz="2800">
                <a:latin typeface="黑体" panose="02010609060101010101" charset="-122"/>
                <a:ea typeface="黑体" panose="02010609060101010101" charset="-122"/>
                <a:cs typeface="黑体" panose="02010609060101010101" charset="-122"/>
                <a:sym typeface="+mn-ea"/>
              </a:rPr>
              <a:t>”“</a:t>
            </a:r>
            <a:r>
              <a:rPr lang="zh-CN" altLang="zh-CN" sz="2800">
                <a:solidFill>
                  <a:srgbClr val="00B0F0"/>
                </a:solidFill>
                <a:latin typeface="黑体" panose="02010609060101010101" charset="-122"/>
                <a:ea typeface="黑体" panose="02010609060101010101" charset="-122"/>
                <a:cs typeface="黑体" panose="02010609060101010101" charset="-122"/>
                <a:sym typeface="+mn-ea"/>
              </a:rPr>
              <a:t>有的</a:t>
            </a:r>
            <a:r>
              <a:rPr lang="en-US" altLang="zh-CN" sz="2800">
                <a:latin typeface="黑体" panose="02010609060101010101" charset="-122"/>
                <a:ea typeface="黑体" panose="02010609060101010101" charset="-122"/>
                <a:cs typeface="黑体" panose="02010609060101010101" charset="-122"/>
                <a:sym typeface="+mn-ea"/>
              </a:rPr>
              <a:t>”“</a:t>
            </a:r>
            <a:r>
              <a:rPr lang="zh-CN" altLang="zh-CN" sz="2800">
                <a:solidFill>
                  <a:srgbClr val="00B0F0"/>
                </a:solidFill>
                <a:latin typeface="黑体" panose="02010609060101010101" charset="-122"/>
                <a:ea typeface="黑体" panose="02010609060101010101" charset="-122"/>
                <a:cs typeface="黑体" panose="02010609060101010101" charset="-122"/>
                <a:sym typeface="+mn-ea"/>
              </a:rPr>
              <a:t>某一个</a:t>
            </a:r>
            <a:r>
              <a:rPr lang="en-US" altLang="zh-CN" sz="2800">
                <a:latin typeface="黑体" panose="02010609060101010101" charset="-122"/>
                <a:ea typeface="黑体" panose="02010609060101010101" charset="-122"/>
                <a:cs typeface="黑体" panose="02010609060101010101" charset="-122"/>
                <a:sym typeface="+mn-ea"/>
              </a:rPr>
              <a:t>”</a:t>
            </a:r>
            <a:r>
              <a:rPr lang="zh-CN" altLang="zh-CN" sz="2800">
                <a:latin typeface="黑体" panose="02010609060101010101" charset="-122"/>
                <a:ea typeface="黑体" panose="02010609060101010101" charset="-122"/>
                <a:cs typeface="黑体" panose="02010609060101010101" charset="-122"/>
                <a:sym typeface="+mn-ea"/>
              </a:rPr>
              <a:t>等</a:t>
            </a:r>
            <a:endParaRPr lang="zh-CN" altLang="en-US" sz="2800">
              <a:solidFill>
                <a:schemeClr val="tx1"/>
              </a:solidFill>
              <a:latin typeface="黑体" panose="02010609060101010101" charset="-122"/>
              <a:ea typeface="黑体" panose="02010609060101010101" charset="-122"/>
              <a:cs typeface="黑体" panose="02010609060101010101" charset="-122"/>
            </a:endParaRPr>
          </a:p>
        </p:txBody>
      </p:sp>
      <p:sp>
        <p:nvSpPr>
          <p:cNvPr id="10" name="文本框 9">
            <a:extLst>
              <a:ext uri="{FF2B5EF4-FFF2-40B4-BE49-F238E27FC236}">
                <a16:creationId xmlns:a16="http://schemas.microsoft.com/office/drawing/2014/main" id="{8EC0314E-76B8-9AB8-239C-AEBA31E13574}"/>
              </a:ext>
            </a:extLst>
          </p:cNvPr>
          <p:cNvSpPr txBox="1"/>
          <p:nvPr>
            <p:custDataLst>
              <p:tags r:id="rId3"/>
            </p:custDataLst>
          </p:nvPr>
        </p:nvSpPr>
        <p:spPr>
          <a:xfrm>
            <a:off x="199390" y="4307205"/>
            <a:ext cx="11793855" cy="1473835"/>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a:spAutoFit/>
          </a:bodyPr>
          <a:lstStyle/>
          <a:p>
            <a:pPr algn="l" defTabSz="914400" fontAlgn="auto">
              <a:lnSpc>
                <a:spcPct val="150000"/>
              </a:lnSpc>
              <a:tabLst>
                <a:tab pos="1614805" algn="l"/>
                <a:tab pos="5292725" algn="l"/>
                <a:tab pos="9688830" algn="l"/>
              </a:tabLst>
            </a:pPr>
            <a:r>
              <a:rPr lang="zh-CN" altLang="en-US" sz="2800" b="1">
                <a:solidFill>
                  <a:srgbClr val="002060"/>
                </a:solidFill>
                <a:latin typeface="Times New Roman" panose="02020603050405020304" pitchFamily="18" charset="0"/>
                <a:ea typeface="黑体" panose="02010609060101010101" charset="-122"/>
                <a:cs typeface="Times New Roman" panose="02020603050405020304" pitchFamily="18" charset="0"/>
                <a:sym typeface="+mn-ea"/>
              </a:rPr>
              <a:t>存在量词命题的表述形式：</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全称量词命题“</a:t>
            </a:r>
            <a:r>
              <a:rPr lang="zh-CN" altLang="en-US" sz="2800" b="1">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存在</a:t>
            </a:r>
            <a:r>
              <a:rPr lang="en-US" altLang="zh-CN" sz="2800" b="1" i="1">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M</a:t>
            </a:r>
            <a:r>
              <a:rPr lang="zh-CN" altLang="en-US" sz="2800" b="1">
                <a:solidFill>
                  <a:srgbClr val="00B0F0"/>
                </a:solidFill>
                <a:latin typeface="黑体" panose="02010609060101010101" charset="-122"/>
                <a:ea typeface="黑体" panose="02010609060101010101" charset="-122"/>
                <a:cs typeface="Times New Roman" panose="02020603050405020304" pitchFamily="18" charset="0"/>
                <a:sym typeface="+mn-ea"/>
              </a:rPr>
              <a:t>中的元素</a:t>
            </a:r>
            <a:r>
              <a:rPr lang="en-US" altLang="zh-CN" sz="2800" b="1" i="1">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x</a:t>
            </a:r>
            <a:r>
              <a:rPr lang="zh-CN" altLang="en-US" sz="2800" b="1">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2800" b="1" i="1" err="1">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p</a:t>
            </a:r>
            <a:r>
              <a:rPr lang="en-US" altLang="zh-CN" sz="2800" b="1" err="1">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2800" b="1" i="1" err="1">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x</a:t>
            </a:r>
            <a:r>
              <a:rPr lang="en-US" altLang="zh-CN" sz="2800" b="1">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800" b="1">
                <a:solidFill>
                  <a:srgbClr val="00B0F0"/>
                </a:solidFill>
                <a:latin typeface="黑体" panose="02010609060101010101" charset="-122"/>
                <a:ea typeface="黑体" panose="02010609060101010101" charset="-122"/>
                <a:cs typeface="Times New Roman" panose="02020603050405020304" pitchFamily="18" charset="0"/>
                <a:sym typeface="+mn-ea"/>
              </a:rPr>
              <a:t>成立</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a:t>
            </a:r>
          </a:p>
          <a:p>
            <a:pPr algn="l" defTabSz="914400" fontAlgn="auto">
              <a:lnSpc>
                <a:spcPct val="150000"/>
              </a:lnSpc>
              <a:tabLst>
                <a:tab pos="1614805" algn="l"/>
                <a:tab pos="5292725" algn="l"/>
                <a:tab pos="9688830" algn="l"/>
              </a:tabLst>
            </a:pPr>
            <a:r>
              <a:rPr lang="en-US" altLang="zh-CN" sz="2800">
                <a:latin typeface="Times New Roman" panose="02020603050405020304" pitchFamily="18" charset="0"/>
                <a:ea typeface="黑体" panose="02010609060101010101" charset="-122"/>
                <a:cs typeface="Times New Roman" panose="02020603050405020304" pitchFamily="18" charset="0"/>
                <a:sym typeface="+mn-ea"/>
              </a:rPr>
              <a:t>                                                </a:t>
            </a:r>
            <a:r>
              <a:rPr lang="zh-CN" altLang="en-US" sz="2800">
                <a:latin typeface="Times New Roman" panose="02020603050405020304" pitchFamily="18" charset="0"/>
                <a:ea typeface="黑体" panose="02010609060101010101" charset="-122"/>
                <a:cs typeface="Times New Roman" panose="02020603050405020304" pitchFamily="18" charset="0"/>
                <a:sym typeface="+mn-ea"/>
              </a:rPr>
              <a:t>可用符号简记为</a:t>
            </a:r>
            <a:r>
              <a:rPr lang="en-US" altLang="zh-CN" sz="2800">
                <a:latin typeface="Times New Roman" panose="02020603050405020304" pitchFamily="18" charset="0"/>
                <a:ea typeface="黑体" panose="02010609060101010101" charset="-122"/>
                <a:cs typeface="Times New Roman" panose="02020603050405020304" pitchFamily="18" charset="0"/>
                <a:sym typeface="+mn-ea"/>
              </a:rPr>
              <a:t>“</a:t>
            </a:r>
            <a:r>
              <a:rPr lang="en-US" altLang="zh-CN" sz="2800" b="1">
                <a:solidFill>
                  <a:srgbClr val="FF0000"/>
                </a:solidFill>
                <a:latin typeface="Times New Roman" panose="02020603050405020304" pitchFamily="18" charset="0"/>
                <a:ea typeface="宋体" panose="02010600030101010101" pitchFamily="2" charset="-122"/>
                <a:sym typeface="+mn-ea"/>
              </a:rPr>
              <a:t>∃</a:t>
            </a:r>
            <a:r>
              <a:rPr lang="en-US" altLang="zh-CN" sz="2800" b="1" i="1" err="1">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x</a:t>
            </a:r>
            <a:r>
              <a:rPr lang="en-US" altLang="zh-CN" sz="2800" b="1" err="1">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2800" b="1" i="1" err="1">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M</a:t>
            </a:r>
            <a:r>
              <a:rPr lang="zh-CN" altLang="en-US" sz="2800" b="1">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2800" b="1" i="1" err="1">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p</a:t>
            </a:r>
            <a:r>
              <a:rPr lang="en-US" altLang="zh-CN" sz="2800" b="1" err="1">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2800" b="1" i="1" err="1">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x</a:t>
            </a:r>
            <a:r>
              <a:rPr lang="en-US" altLang="zh-CN" sz="2800" b="1">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280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800">
                <a:latin typeface="Times New Roman" panose="02020603050405020304" pitchFamily="18" charset="0"/>
                <a:ea typeface="黑体" panose="02010609060101010101" charset="-122"/>
                <a:cs typeface="黑体" panose="02010609060101010101" charset="-122"/>
                <a:sym typeface="+mn-ea"/>
              </a:rPr>
              <a:t>．</a:t>
            </a:r>
            <a:endParaRPr kumimoji="0" lang="zh-CN" altLang="en-US" sz="2800" b="0" i="0" u="none" strike="noStrike" cap="none" spc="0" normalizeH="0" baseline="0">
              <a:ln>
                <a:noFill/>
              </a:ln>
              <a:solidFill>
                <a:srgbClr val="000000"/>
              </a:solidFill>
              <a:effectLst/>
              <a:uFillTx/>
              <a:latin typeface="Times New Roman" panose="02020603050405020304" pitchFamily="18" charset="0"/>
              <a:ea typeface="黑体" panose="02010609060101010101" charset="-122"/>
              <a:cs typeface="Times New Roman" panose="02020603050405020304" pitchFamily="18" charset="0"/>
              <a:sym typeface="Calibri"/>
            </a:endParaRPr>
          </a:p>
        </p:txBody>
      </p:sp>
      <p:sp>
        <p:nvSpPr>
          <p:cNvPr id="11" name="文本框 10">
            <a:extLst>
              <a:ext uri="{FF2B5EF4-FFF2-40B4-BE49-F238E27FC236}">
                <a16:creationId xmlns:a16="http://schemas.microsoft.com/office/drawing/2014/main" id="{71C7DD7F-6DDB-F099-DB8E-868AED9CBF10}"/>
              </a:ext>
            </a:extLst>
          </p:cNvPr>
          <p:cNvSpPr txBox="1"/>
          <p:nvPr>
            <p:custDataLst>
              <p:tags r:id="rId4"/>
            </p:custDataLst>
          </p:nvPr>
        </p:nvSpPr>
        <p:spPr>
          <a:xfrm>
            <a:off x="199390" y="2383155"/>
            <a:ext cx="11635105" cy="684544"/>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a:spAutoFit/>
          </a:bodyPr>
          <a:lstStyle/>
          <a:p>
            <a:pPr algn="l" defTabSz="914400" fontAlgn="auto">
              <a:lnSpc>
                <a:spcPct val="130000"/>
              </a:lnSpc>
              <a:tabLst>
                <a:tab pos="1614805" algn="l"/>
                <a:tab pos="5292725" algn="l"/>
                <a:tab pos="9688830" algn="l"/>
              </a:tabLst>
            </a:pPr>
            <a:r>
              <a:rPr lang="zh-CN" altLang="en-US" sz="2800" b="1" dirty="0">
                <a:solidFill>
                  <a:srgbClr val="002060"/>
                </a:solidFill>
                <a:latin typeface="Times New Roman" panose="02020603050405020304" pitchFamily="18" charset="0"/>
                <a:ea typeface="黑体" panose="02010609060101010101" charset="-122"/>
                <a:cs typeface="Times New Roman" panose="02020603050405020304" pitchFamily="18" charset="0"/>
                <a:sym typeface="+mn-ea"/>
              </a:rPr>
              <a:t>存在</a:t>
            </a:r>
            <a:r>
              <a:rPr lang="zh-CN" altLang="en-US" sz="2800" b="1" dirty="0">
                <a:solidFill>
                  <a:srgbClr val="002060"/>
                </a:solidFill>
                <a:latin typeface="Times New Roman" panose="02020603050405020304" pitchFamily="18" charset="0"/>
                <a:ea typeface="黑体" panose="02010609060101010101" charset="-122"/>
                <a:cs typeface="黑体" panose="02010609060101010101" charset="-122"/>
                <a:sym typeface="+mn-ea"/>
              </a:rPr>
              <a:t>量词命题：</a:t>
            </a:r>
            <a:r>
              <a:rPr lang="zh-CN" altLang="en-US" sz="2800" dirty="0">
                <a:latin typeface="Times New Roman" panose="02020603050405020304" pitchFamily="18" charset="0"/>
                <a:ea typeface="黑体" panose="02010609060101010101" charset="-122"/>
                <a:cs typeface="黑体" panose="02010609060101010101" charset="-122"/>
                <a:sym typeface="+mn-ea"/>
              </a:rPr>
              <a:t>含有</a:t>
            </a:r>
            <a:r>
              <a:rPr lang="zh-CN" altLang="en-US" sz="2800" b="1" dirty="0">
                <a:solidFill>
                  <a:srgbClr val="00B0F0"/>
                </a:solidFill>
                <a:latin typeface="Times New Roman" panose="02020603050405020304" pitchFamily="18" charset="0"/>
                <a:ea typeface="黑体" panose="02010609060101010101" charset="-122"/>
                <a:cs typeface="黑体" panose="02010609060101010101" charset="-122"/>
                <a:sym typeface="+mn-ea"/>
              </a:rPr>
              <a:t>存在量词</a:t>
            </a:r>
            <a:r>
              <a:rPr lang="zh-CN" altLang="en-US" sz="2800" dirty="0">
                <a:latin typeface="Times New Roman" panose="02020603050405020304" pitchFamily="18" charset="0"/>
                <a:ea typeface="黑体" panose="02010609060101010101" charset="-122"/>
                <a:cs typeface="黑体" panose="02010609060101010101" charset="-122"/>
                <a:sym typeface="+mn-ea"/>
              </a:rPr>
              <a:t>的命题，叫做</a:t>
            </a:r>
            <a:r>
              <a:rPr lang="zh-CN" altLang="en-US" sz="2800" dirty="0">
                <a:solidFill>
                  <a:srgbClr val="FF0000"/>
                </a:solidFill>
                <a:latin typeface="Times New Roman" panose="02020603050405020304" pitchFamily="18" charset="0"/>
                <a:ea typeface="黑体" panose="02010609060101010101" charset="-122"/>
                <a:cs typeface="黑体" panose="02010609060101010101" charset="-122"/>
                <a:sym typeface="+mn-ea"/>
              </a:rPr>
              <a:t>存在量词命题</a:t>
            </a:r>
            <a:r>
              <a:rPr lang="zh-CN" altLang="en-US" sz="2800" dirty="0">
                <a:latin typeface="Times New Roman" panose="02020603050405020304" pitchFamily="18" charset="0"/>
                <a:ea typeface="黑体" panose="02010609060101010101" charset="-122"/>
                <a:cs typeface="黑体" panose="02010609060101010101" charset="-122"/>
                <a:sym typeface="+mn-ea"/>
              </a:rPr>
              <a:t>．</a:t>
            </a:r>
            <a:endParaRPr kumimoji="0" lang="zh-CN" altLang="en-US" sz="2800" b="0" i="0" u="none" strike="noStrike" cap="none" spc="0" normalizeH="0" baseline="0" dirty="0">
              <a:ln>
                <a:noFill/>
              </a:ln>
              <a:solidFill>
                <a:srgbClr val="000000"/>
              </a:solidFill>
              <a:effectLst/>
              <a:uFillTx/>
              <a:latin typeface="Times New Roman" panose="02020603050405020304" pitchFamily="18" charset="0"/>
              <a:ea typeface="Calibri" panose="020F0502020204030204"/>
              <a:cs typeface="Calibri" panose="020F0502020204030204"/>
              <a:sym typeface="Calibri"/>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wipe(left)">
                                      <p:cBhvr>
                                        <p:cTn id="11" dur="500"/>
                                        <p:tgtEl>
                                          <p:spTgt spid="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wipe(left)">
                                      <p:cBhvr>
                                        <p:cTn id="16" dur="500"/>
                                        <p:tgtEl>
                                          <p:spTgt spid="11">
                                            <p:txEl>
                                              <p:pRg st="0" end="0"/>
                                            </p:txEl>
                                          </p:spTgt>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wipe(left)">
                                      <p:cBhvr>
                                        <p:cTn id="25" dur="500"/>
                                        <p:tgtEl>
                                          <p:spTgt spid="10">
                                            <p:txEl>
                                              <p:pRg st="0" end="0"/>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animEffect transition="in" filter="wipe(left)">
                                      <p:cBhvr>
                                        <p:cTn id="29"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621855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sym typeface="+mn-ea"/>
              </a:rPr>
              <a:t>存在量词与存在量词命题</a:t>
            </a:r>
            <a:endParaRPr lang="zh-CN" altLang="en-US" sz="4000" b="1">
              <a:solidFill>
                <a:schemeClr val="bg1"/>
              </a:solidFill>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62785845-8F60-CFB6-0D54-DAF5CA75BE9D}"/>
              </a:ext>
            </a:extLst>
          </p:cNvPr>
          <p:cNvSpPr txBox="1"/>
          <p:nvPr>
            <p:custDataLst>
              <p:tags r:id="rId1"/>
            </p:custDataLst>
          </p:nvPr>
        </p:nvSpPr>
        <p:spPr>
          <a:xfrm>
            <a:off x="274955" y="721995"/>
            <a:ext cx="10863580" cy="5477510"/>
          </a:xfrm>
          <a:prstGeom prst="rect">
            <a:avLst/>
          </a:prstGeom>
          <a:noFill/>
          <a:ln w="9525">
            <a:noFill/>
          </a:ln>
        </p:spPr>
        <p:txBody>
          <a:bodyPr wrap="square" anchor="t">
            <a:spAutoFit/>
          </a:bodyPr>
          <a:lstStyle/>
          <a:p>
            <a:pPr eaLnBrk="1" fontAlgn="auto" latinLnBrk="0" hangingPunct="1">
              <a:lnSpc>
                <a:spcPct val="150000"/>
              </a:lnSpc>
              <a:spcBef>
                <a:spcPct val="0"/>
              </a:spcBef>
            </a:pPr>
            <a:r>
              <a:rPr lang="zh-CN" altLang="en-US" sz="2800">
                <a:solidFill>
                  <a:schemeClr val="tx1"/>
                </a:solidFill>
                <a:latin typeface="黑体" panose="02010609060101010101" charset="-122"/>
                <a:ea typeface="黑体" panose="02010609060101010101" charset="-122"/>
                <a:cs typeface="黑体" panose="02010609060101010101" charset="-122"/>
              </a:rPr>
              <a:t>【例</a:t>
            </a:r>
            <a:r>
              <a:rPr lang="en-US" altLang="zh-CN" sz="2800">
                <a:solidFill>
                  <a:schemeClr val="tx1"/>
                </a:solidFill>
                <a:latin typeface="黑体" panose="02010609060101010101" charset="-122"/>
                <a:ea typeface="黑体" panose="02010609060101010101" charset="-122"/>
                <a:cs typeface="黑体" panose="02010609060101010101" charset="-122"/>
              </a:rPr>
              <a:t>2</a:t>
            </a:r>
            <a:r>
              <a:rPr lang="zh-CN" altLang="en-US" sz="2800">
                <a:solidFill>
                  <a:schemeClr val="tx1"/>
                </a:solidFill>
                <a:latin typeface="黑体" panose="02010609060101010101" charset="-122"/>
                <a:ea typeface="黑体" panose="02010609060101010101" charset="-122"/>
                <a:cs typeface="黑体" panose="02010609060101010101" charset="-122"/>
              </a:rPr>
              <a:t>】判断下列存在量词命题的真假</a:t>
            </a:r>
            <a:r>
              <a:rPr lang="en-US" altLang="zh-CN" sz="2800">
                <a:solidFill>
                  <a:schemeClr val="tx1"/>
                </a:solidFill>
                <a:latin typeface="黑体" panose="02010609060101010101" charset="-122"/>
                <a:ea typeface="黑体" panose="02010609060101010101" charset="-122"/>
                <a:cs typeface="黑体" panose="02010609060101010101" charset="-122"/>
              </a:rPr>
              <a:t>.</a:t>
            </a:r>
          </a:p>
          <a:p>
            <a:pPr eaLnBrk="1" fontAlgn="auto" latinLnBrk="0" hangingPunct="1">
              <a:lnSpc>
                <a:spcPct val="150000"/>
              </a:lnSpc>
              <a:spcBef>
                <a:spcPct val="0"/>
              </a:spcBef>
            </a:pPr>
            <a:r>
              <a:rPr lang="en-US" altLang="zh-CN" sz="2800">
                <a:latin typeface="黑体" panose="02010609060101010101" charset="-122"/>
                <a:ea typeface="黑体" panose="02010609060101010101" charset="-122"/>
                <a:cs typeface="黑体" panose="02010609060101010101" charset="-122"/>
                <a:sym typeface="+mn-ea"/>
              </a:rPr>
              <a:t>(1)</a:t>
            </a:r>
            <a:r>
              <a:rPr lang="zh-CN" altLang="en-US" sz="2800">
                <a:latin typeface="黑体" panose="02010609060101010101" charset="-122"/>
                <a:ea typeface="黑体" panose="02010609060101010101" charset="-122"/>
                <a:cs typeface="黑体" panose="02010609060101010101" charset="-122"/>
                <a:sym typeface="+mn-ea"/>
              </a:rPr>
              <a:t>有一个实数</a:t>
            </a:r>
            <a:r>
              <a:rPr lang="en-US" altLang="zh-CN" sz="2800" i="1">
                <a:latin typeface="Times New Roman" panose="02020603050405020304" pitchFamily="18" charset="0"/>
                <a:ea typeface="黑体" panose="02010609060101010101" charset="-122"/>
                <a:cs typeface="Times New Roman" panose="02020603050405020304" pitchFamily="18" charset="0"/>
                <a:sym typeface="+mn-ea"/>
              </a:rPr>
              <a:t>x</a:t>
            </a:r>
            <a:r>
              <a:rPr lang="en-US" altLang="zh-CN" sz="2800">
                <a:latin typeface="黑体" panose="02010609060101010101" charset="-122"/>
                <a:ea typeface="黑体" panose="02010609060101010101" charset="-122"/>
                <a:cs typeface="黑体" panose="02010609060101010101" charset="-122"/>
                <a:sym typeface="+mn-ea"/>
              </a:rPr>
              <a:t>,</a:t>
            </a:r>
            <a:r>
              <a:rPr lang="zh-CN" altLang="en-US" sz="2800">
                <a:latin typeface="黑体" panose="02010609060101010101" charset="-122"/>
                <a:ea typeface="黑体" panose="02010609060101010101" charset="-122"/>
                <a:cs typeface="黑体" panose="02010609060101010101" charset="-122"/>
                <a:sym typeface="+mn-ea"/>
              </a:rPr>
              <a:t>使</a:t>
            </a:r>
            <a:r>
              <a:rPr lang="en-US" altLang="zh-CN" sz="2800" i="1">
                <a:latin typeface="Times New Roman" panose="02020603050405020304" pitchFamily="18" charset="0"/>
                <a:ea typeface="黑体" panose="02010609060101010101" charset="-122"/>
                <a:cs typeface="Times New Roman" panose="02020603050405020304" pitchFamily="18" charset="0"/>
                <a:sym typeface="+mn-ea"/>
              </a:rPr>
              <a:t>x</a:t>
            </a:r>
            <a:r>
              <a:rPr lang="en-US" altLang="zh-CN" sz="2800" baseline="30000">
                <a:latin typeface="Times New Roman" panose="02020603050405020304" pitchFamily="18" charset="0"/>
                <a:ea typeface="黑体" panose="02010609060101010101" charset="-122"/>
                <a:cs typeface="Times New Roman" panose="02020603050405020304" pitchFamily="18" charset="0"/>
                <a:sym typeface="+mn-ea"/>
              </a:rPr>
              <a:t>2</a:t>
            </a:r>
            <a:r>
              <a:rPr lang="en-US" altLang="zh-CN" sz="2800">
                <a:latin typeface="Times New Roman" panose="02020603050405020304" pitchFamily="18" charset="0"/>
                <a:ea typeface="黑体" panose="02010609060101010101" charset="-122"/>
                <a:cs typeface="Times New Roman" panose="02020603050405020304" pitchFamily="18" charset="0"/>
                <a:sym typeface="+mn-ea"/>
              </a:rPr>
              <a:t>+2</a:t>
            </a:r>
            <a:r>
              <a:rPr lang="en-US" altLang="zh-CN" sz="2800" i="1">
                <a:latin typeface="Times New Roman" panose="02020603050405020304" pitchFamily="18" charset="0"/>
                <a:ea typeface="黑体" panose="02010609060101010101" charset="-122"/>
                <a:cs typeface="Times New Roman" panose="02020603050405020304" pitchFamily="18" charset="0"/>
                <a:sym typeface="+mn-ea"/>
              </a:rPr>
              <a:t>x</a:t>
            </a:r>
            <a:r>
              <a:rPr lang="en-US" altLang="zh-CN" sz="2800">
                <a:latin typeface="Times New Roman" panose="02020603050405020304" pitchFamily="18" charset="0"/>
                <a:ea typeface="黑体" panose="02010609060101010101" charset="-122"/>
                <a:cs typeface="Times New Roman" panose="02020603050405020304" pitchFamily="18" charset="0"/>
                <a:sym typeface="+mn-ea"/>
              </a:rPr>
              <a:t>+3</a:t>
            </a:r>
            <a:r>
              <a:rPr lang="en-US" altLang="zh-CN" sz="2800">
                <a:latin typeface="黑体" panose="02010609060101010101" charset="-122"/>
                <a:ea typeface="黑体" panose="02010609060101010101" charset="-122"/>
                <a:cs typeface="黑体" panose="02010609060101010101" charset="-122"/>
                <a:sym typeface="+mn-ea"/>
              </a:rPr>
              <a:t>=0;</a:t>
            </a:r>
          </a:p>
          <a:p>
            <a:pPr eaLnBrk="1" fontAlgn="auto" latinLnBrk="0" hangingPunct="1">
              <a:lnSpc>
                <a:spcPct val="150000"/>
              </a:lnSpc>
              <a:spcBef>
                <a:spcPct val="0"/>
              </a:spcBef>
            </a:pPr>
            <a:endParaRPr lang="en-US" altLang="zh-CN" sz="2800">
              <a:latin typeface="黑体" panose="02010609060101010101" charset="-122"/>
              <a:ea typeface="黑体" panose="02010609060101010101" charset="-122"/>
              <a:cs typeface="黑体" panose="02010609060101010101" charset="-122"/>
            </a:endParaRPr>
          </a:p>
          <a:p>
            <a:pPr eaLnBrk="1" fontAlgn="auto" latinLnBrk="0" hangingPunct="1">
              <a:lnSpc>
                <a:spcPct val="150000"/>
              </a:lnSpc>
              <a:spcBef>
                <a:spcPct val="0"/>
              </a:spcBef>
            </a:pPr>
            <a:r>
              <a:rPr lang="en-US" altLang="zh-CN" sz="2800">
                <a:latin typeface="黑体" panose="02010609060101010101" charset="-122"/>
                <a:ea typeface="黑体" panose="02010609060101010101" charset="-122"/>
                <a:cs typeface="黑体" panose="02010609060101010101" charset="-122"/>
                <a:sym typeface="+mn-ea"/>
              </a:rPr>
              <a:t>(2)</a:t>
            </a:r>
            <a:r>
              <a:rPr lang="zh-CN" altLang="en-US" sz="2800">
                <a:latin typeface="黑体" panose="02010609060101010101" charset="-122"/>
                <a:ea typeface="黑体" panose="02010609060101010101" charset="-122"/>
                <a:cs typeface="黑体" panose="02010609060101010101" charset="-122"/>
                <a:sym typeface="+mn-ea"/>
              </a:rPr>
              <a:t>平面内存在两条相交直线垂直于同一条直线</a:t>
            </a:r>
            <a:r>
              <a:rPr lang="en-US" altLang="zh-CN" sz="2800">
                <a:latin typeface="黑体" panose="02010609060101010101" charset="-122"/>
                <a:ea typeface="黑体" panose="02010609060101010101" charset="-122"/>
                <a:cs typeface="黑体" panose="02010609060101010101" charset="-122"/>
                <a:sym typeface="+mn-ea"/>
              </a:rPr>
              <a:t>;</a:t>
            </a:r>
          </a:p>
          <a:p>
            <a:pPr eaLnBrk="1" fontAlgn="auto" latinLnBrk="0" hangingPunct="1">
              <a:lnSpc>
                <a:spcPct val="150000"/>
              </a:lnSpc>
              <a:spcBef>
                <a:spcPct val="0"/>
              </a:spcBef>
            </a:pPr>
            <a:endParaRPr lang="en-US" altLang="zh-CN" sz="2800">
              <a:latin typeface="黑体" panose="02010609060101010101" charset="-122"/>
              <a:ea typeface="黑体" panose="02010609060101010101" charset="-122"/>
              <a:cs typeface="黑体" panose="02010609060101010101" charset="-122"/>
            </a:endParaRPr>
          </a:p>
          <a:p>
            <a:pPr eaLnBrk="1" fontAlgn="auto" latinLnBrk="0" hangingPunct="1">
              <a:lnSpc>
                <a:spcPct val="200000"/>
              </a:lnSpc>
              <a:spcBef>
                <a:spcPct val="0"/>
              </a:spcBef>
            </a:pPr>
            <a:endParaRPr lang="en-US" altLang="zh-CN" sz="2800">
              <a:latin typeface="黑体" panose="02010609060101010101" charset="-122"/>
              <a:ea typeface="黑体" panose="02010609060101010101" charset="-122"/>
              <a:cs typeface="黑体" panose="02010609060101010101" charset="-122"/>
              <a:sym typeface="+mn-ea"/>
            </a:endParaRPr>
          </a:p>
          <a:p>
            <a:pPr eaLnBrk="1" fontAlgn="auto" latinLnBrk="0" hangingPunct="1">
              <a:lnSpc>
                <a:spcPct val="100000"/>
              </a:lnSpc>
              <a:spcBef>
                <a:spcPct val="0"/>
              </a:spcBef>
            </a:pPr>
            <a:r>
              <a:rPr lang="en-US" altLang="zh-CN" sz="2800">
                <a:latin typeface="黑体" panose="02010609060101010101" charset="-122"/>
                <a:ea typeface="黑体" panose="02010609060101010101" charset="-122"/>
                <a:cs typeface="黑体" panose="02010609060101010101" charset="-122"/>
                <a:sym typeface="+mn-ea"/>
              </a:rPr>
              <a:t>(3)</a:t>
            </a:r>
            <a:r>
              <a:rPr lang="zh-CN" altLang="en-US" sz="2800">
                <a:latin typeface="黑体" panose="02010609060101010101" charset="-122"/>
                <a:ea typeface="黑体" panose="02010609060101010101" charset="-122"/>
                <a:cs typeface="黑体" panose="02010609060101010101" charset="-122"/>
                <a:sym typeface="+mn-ea"/>
              </a:rPr>
              <a:t>有些平行四边形是菱形</a:t>
            </a:r>
            <a:r>
              <a:rPr lang="en-US" altLang="zh-CN" sz="2800">
                <a:latin typeface="黑体" panose="02010609060101010101" charset="-122"/>
                <a:ea typeface="黑体" panose="02010609060101010101" charset="-122"/>
                <a:cs typeface="黑体" panose="02010609060101010101" charset="-122"/>
                <a:sym typeface="+mn-ea"/>
              </a:rPr>
              <a:t>.</a:t>
            </a:r>
          </a:p>
          <a:p>
            <a:pPr eaLnBrk="1" fontAlgn="auto" latinLnBrk="0" hangingPunct="1">
              <a:lnSpc>
                <a:spcPct val="200000"/>
              </a:lnSpc>
              <a:spcBef>
                <a:spcPct val="0"/>
              </a:spcBef>
            </a:pPr>
            <a:endParaRPr lang="en-US" altLang="zh-CN" sz="2800">
              <a:latin typeface="黑体" panose="02010609060101010101" charset="-122"/>
              <a:ea typeface="黑体" panose="02010609060101010101" charset="-122"/>
              <a:cs typeface="黑体" panose="02010609060101010101" charset="-122"/>
              <a:sym typeface="+mn-ea"/>
            </a:endParaRPr>
          </a:p>
        </p:txBody>
      </p:sp>
      <p:sp>
        <p:nvSpPr>
          <p:cNvPr id="5" name="文本框 4">
            <a:extLst>
              <a:ext uri="{FF2B5EF4-FFF2-40B4-BE49-F238E27FC236}">
                <a16:creationId xmlns:a16="http://schemas.microsoft.com/office/drawing/2014/main" id="{5D11C06C-9EBB-348A-AE64-1D288D72D9BF}"/>
              </a:ext>
            </a:extLst>
          </p:cNvPr>
          <p:cNvSpPr txBox="1"/>
          <p:nvPr>
            <p:custDataLst>
              <p:tags r:id="rId2"/>
            </p:custDataLst>
          </p:nvPr>
        </p:nvSpPr>
        <p:spPr>
          <a:xfrm>
            <a:off x="937260" y="3386455"/>
            <a:ext cx="10238105" cy="1301115"/>
          </a:xfrm>
          <a:prstGeom prst="rect">
            <a:avLst/>
          </a:prstGeom>
          <a:solidFill>
            <a:schemeClr val="accent3">
              <a:lumMod val="20000"/>
              <a:lumOff val="80000"/>
            </a:schemeClr>
          </a:solidFill>
          <a:ln w="31750" cap="flat">
            <a:solidFill>
              <a:srgbClr val="FF0000"/>
            </a:solidFill>
            <a:prstDash val="dash"/>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a:spAutoFit/>
          </a:bodyPr>
          <a:lstStyle/>
          <a:p>
            <a:pPr marL="0" marR="0" indent="0" algn="l" defTabSz="914400" rtl="0" eaLnBrk="1" fontAlgn="auto" latinLnBrk="1" hangingPunct="0">
              <a:lnSpc>
                <a:spcPct val="130000"/>
              </a:lnSpc>
              <a:spcBef>
                <a:spcPct val="0"/>
              </a:spcBef>
              <a:spcAft>
                <a:spcPct val="0"/>
              </a:spcAft>
              <a:buClrTx/>
              <a:buSzTx/>
              <a:buFontTx/>
              <a:buNone/>
            </a:pPr>
            <a:r>
              <a:rPr lang="en-US" altLang="zh-CN" sz="2800">
                <a:solidFill>
                  <a:schemeClr val="tx1"/>
                </a:solidFill>
                <a:latin typeface="楷体" panose="02010609060101010101" charset="-122"/>
                <a:ea typeface="楷体" panose="02010609060101010101" charset="-122"/>
                <a:cs typeface="楷体" panose="02010609060101010101" charset="-122"/>
                <a:sym typeface="+mn-ea"/>
              </a:rPr>
              <a:t>∵</a:t>
            </a:r>
            <a:r>
              <a:rPr lang="zh-CN" altLang="en-US" sz="2800">
                <a:latin typeface="楷体" panose="02010609060101010101" charset="-122"/>
                <a:ea typeface="楷体" panose="02010609060101010101" charset="-122"/>
                <a:cs typeface="楷体" panose="02010609060101010101" charset="-122"/>
                <a:sym typeface="+mn-ea"/>
              </a:rPr>
              <a:t>由于平面内垂直于同一条直线的两条直线是互相平行的</a:t>
            </a:r>
            <a:r>
              <a:rPr lang="en-US" altLang="zh-CN" sz="2800">
                <a:latin typeface="楷体" panose="02010609060101010101" charset="-122"/>
                <a:ea typeface="楷体" panose="02010609060101010101" charset="-122"/>
                <a:cs typeface="楷体" panose="02010609060101010101" charset="-122"/>
                <a:sym typeface="+mn-ea"/>
              </a:rPr>
              <a:t>,</a:t>
            </a:r>
            <a:r>
              <a:rPr lang="zh-CN" altLang="en-US" sz="2800">
                <a:latin typeface="楷体" panose="02010609060101010101" charset="-122"/>
                <a:ea typeface="楷体" panose="02010609060101010101" charset="-122"/>
                <a:cs typeface="楷体" panose="02010609060101010101" charset="-122"/>
                <a:sym typeface="+mn-ea"/>
              </a:rPr>
              <a:t>因此</a:t>
            </a:r>
          </a:p>
          <a:p>
            <a:pPr marL="0" marR="0" indent="0" algn="l" defTabSz="914400" rtl="0" eaLnBrk="1" fontAlgn="auto" latinLnBrk="1" hangingPunct="0">
              <a:lnSpc>
                <a:spcPct val="130000"/>
              </a:lnSpc>
              <a:spcBef>
                <a:spcPct val="0"/>
              </a:spcBef>
              <a:spcAft>
                <a:spcPct val="0"/>
              </a:spcAft>
              <a:buClrTx/>
              <a:buSzTx/>
              <a:buFontTx/>
              <a:buNone/>
            </a:pPr>
            <a:r>
              <a:rPr lang="zh-CN" altLang="en-US" sz="2800">
                <a:latin typeface="楷体" panose="02010609060101010101" charset="-122"/>
                <a:ea typeface="楷体" panose="02010609060101010101" charset="-122"/>
                <a:cs typeface="楷体" panose="02010609060101010101" charset="-122"/>
                <a:sym typeface="+mn-ea"/>
              </a:rPr>
              <a:t>不存在两个相交的直线垂直于同一条直线</a:t>
            </a:r>
            <a:r>
              <a:rPr lang="en-US" altLang="zh-CN" sz="2800">
                <a:latin typeface="楷体" panose="02010609060101010101" charset="-122"/>
                <a:ea typeface="楷体" panose="02010609060101010101" charset="-122"/>
                <a:cs typeface="楷体" panose="02010609060101010101" charset="-122"/>
                <a:sym typeface="+mn-ea"/>
              </a:rPr>
              <a:t>,</a:t>
            </a:r>
            <a:r>
              <a:rPr lang="en-US" altLang="zh-CN" sz="2800">
                <a:solidFill>
                  <a:schemeClr val="tx1"/>
                </a:solidFill>
                <a:latin typeface="楷体" panose="02010609060101010101" charset="-122"/>
                <a:ea typeface="楷体" panose="02010609060101010101" charset="-122"/>
                <a:cs typeface="楷体" panose="02010609060101010101" charset="-122"/>
                <a:sym typeface="+mn-ea"/>
              </a:rPr>
              <a:t>∴</a:t>
            </a:r>
            <a:r>
              <a:rPr lang="zh-CN" altLang="en-US" sz="2800">
                <a:solidFill>
                  <a:schemeClr val="tx1"/>
                </a:solidFill>
                <a:latin typeface="楷体" panose="02010609060101010101" charset="-122"/>
                <a:ea typeface="楷体" panose="02010609060101010101" charset="-122"/>
                <a:cs typeface="楷体" panose="02010609060101010101" charset="-122"/>
                <a:sym typeface="+mn-ea"/>
              </a:rPr>
              <a:t>命题</a:t>
            </a:r>
            <a:r>
              <a:rPr lang="en-US" altLang="zh-CN" sz="2800">
                <a:solidFill>
                  <a:schemeClr val="tx1"/>
                </a:solidFill>
                <a:latin typeface="楷体" panose="02010609060101010101" charset="-122"/>
                <a:ea typeface="楷体" panose="02010609060101010101" charset="-122"/>
                <a:cs typeface="楷体" panose="02010609060101010101" charset="-122"/>
                <a:sym typeface="+mn-ea"/>
              </a:rPr>
              <a:t>(2)</a:t>
            </a:r>
            <a:r>
              <a:rPr lang="zh-CN" altLang="en-US" sz="2800">
                <a:solidFill>
                  <a:schemeClr val="tx1"/>
                </a:solidFill>
                <a:latin typeface="楷体" panose="02010609060101010101" charset="-122"/>
                <a:ea typeface="楷体" panose="02010609060101010101" charset="-122"/>
                <a:cs typeface="楷体" panose="02010609060101010101" charset="-122"/>
                <a:sym typeface="+mn-ea"/>
              </a:rPr>
              <a:t>是假命题</a:t>
            </a:r>
            <a:r>
              <a:rPr lang="en-US" altLang="zh-CN" sz="2800">
                <a:solidFill>
                  <a:schemeClr val="tx1"/>
                </a:solidFill>
                <a:latin typeface="楷体" panose="02010609060101010101" charset="-122"/>
                <a:ea typeface="楷体" panose="02010609060101010101" charset="-122"/>
                <a:cs typeface="楷体" panose="02010609060101010101" charset="-122"/>
                <a:sym typeface="+mn-ea"/>
              </a:rPr>
              <a:t>;</a:t>
            </a:r>
            <a:endParaRPr kumimoji="0" lang="en-US" altLang="zh-CN" sz="2800" i="0" u="none" strike="noStrike" cap="none" spc="0" normalizeH="0" baseline="0">
              <a:ln>
                <a:noFill/>
              </a:ln>
              <a:solidFill>
                <a:schemeClr val="tx1"/>
              </a:solidFill>
              <a:effectLst/>
              <a:uFillTx/>
              <a:latin typeface="楷体" panose="02010609060101010101" charset="-122"/>
              <a:ea typeface="楷体" panose="02010609060101010101" charset="-122"/>
              <a:cs typeface="楷体" panose="02010609060101010101" charset="-122"/>
              <a:sym typeface="+mn-ea"/>
            </a:endParaRPr>
          </a:p>
        </p:txBody>
      </p:sp>
      <p:sp>
        <p:nvSpPr>
          <p:cNvPr id="6" name="文本框 20499">
            <a:extLst>
              <a:ext uri="{FF2B5EF4-FFF2-40B4-BE49-F238E27FC236}">
                <a16:creationId xmlns:a16="http://schemas.microsoft.com/office/drawing/2014/main" id="{E8056754-EFB3-19CB-A671-EEF922947D79}"/>
              </a:ext>
            </a:extLst>
          </p:cNvPr>
          <p:cNvSpPr txBox="1"/>
          <p:nvPr>
            <p:custDataLst>
              <p:tags r:id="rId3"/>
            </p:custDataLst>
          </p:nvPr>
        </p:nvSpPr>
        <p:spPr>
          <a:xfrm>
            <a:off x="937260" y="2136775"/>
            <a:ext cx="10277475" cy="521970"/>
          </a:xfrm>
          <a:prstGeom prst="rect">
            <a:avLst/>
          </a:prstGeom>
          <a:solidFill>
            <a:schemeClr val="accent3">
              <a:lumMod val="20000"/>
              <a:lumOff val="80000"/>
            </a:schemeClr>
          </a:solidFill>
          <a:ln w="31750">
            <a:solidFill>
              <a:srgbClr val="FF0000"/>
            </a:solidFill>
            <a:prstDash val="dash"/>
          </a:ln>
        </p:spPr>
        <p:txBody>
          <a:bodyPr wrap="square" anchor="t">
            <a:spAutoFit/>
          </a:bodyPr>
          <a:lstStyle/>
          <a:p>
            <a:pPr>
              <a:spcBef>
                <a:spcPct val="50000"/>
              </a:spcBef>
            </a:pPr>
            <a:r>
              <a:rPr lang="en-US" altLang="zh-CN" sz="2800">
                <a:solidFill>
                  <a:schemeClr val="tx1"/>
                </a:solidFill>
                <a:latin typeface="楷体" panose="02010609060101010101" charset="-122"/>
                <a:ea typeface="楷体" panose="02010609060101010101" charset="-122"/>
                <a:cs typeface="楷体" panose="02010609060101010101" charset="-122"/>
              </a:rPr>
              <a:t>∵</a:t>
            </a:r>
            <a:r>
              <a:rPr lang="zh-CN" altLang="en-US" sz="2800">
                <a:solidFill>
                  <a:schemeClr val="tx1"/>
                </a:solidFill>
                <a:latin typeface="楷体" panose="02010609060101010101" charset="-122"/>
                <a:ea typeface="楷体" panose="02010609060101010101" charset="-122"/>
                <a:cs typeface="楷体" panose="02010609060101010101" charset="-122"/>
              </a:rPr>
              <a:t>△</a:t>
            </a:r>
            <a:r>
              <a:rPr lang="en-US" altLang="zh-CN" sz="2800">
                <a:solidFill>
                  <a:schemeClr val="tx1"/>
                </a:solidFill>
                <a:latin typeface="楷体" panose="02010609060101010101" charset="-122"/>
                <a:ea typeface="楷体" panose="02010609060101010101" charset="-122"/>
                <a:cs typeface="楷体" panose="02010609060101010101" charset="-122"/>
              </a:rPr>
              <a:t>=-8&lt;0,</a:t>
            </a:r>
            <a:r>
              <a:rPr lang="en-US" altLang="zh-CN" sz="2800">
                <a:solidFill>
                  <a:schemeClr val="tx1"/>
                </a:solidFill>
                <a:latin typeface="楷体" panose="02010609060101010101" charset="-122"/>
                <a:ea typeface="楷体" panose="02010609060101010101" charset="-122"/>
                <a:cs typeface="楷体" panose="02010609060101010101" charset="-122"/>
                <a:sym typeface="+mn-ea"/>
              </a:rPr>
              <a:t>∴</a:t>
            </a:r>
            <a:r>
              <a:rPr lang="zh-CN" altLang="en-US" sz="2800">
                <a:solidFill>
                  <a:schemeClr val="tx1"/>
                </a:solidFill>
                <a:latin typeface="楷体" panose="02010609060101010101" charset="-122"/>
                <a:ea typeface="楷体" panose="02010609060101010101" charset="-122"/>
                <a:cs typeface="楷体" panose="02010609060101010101" charset="-122"/>
                <a:sym typeface="+mn-ea"/>
              </a:rPr>
              <a:t>一元二次方程</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x</a:t>
            </a:r>
            <a:r>
              <a:rPr lang="en-US" altLang="zh-CN" sz="2800" baseline="30000">
                <a:latin typeface="楷体" panose="02010609060101010101" charset="-122"/>
                <a:ea typeface="楷体" panose="02010609060101010101" charset="-122"/>
                <a:cs typeface="楷体" panose="02010609060101010101" charset="-122"/>
                <a:sym typeface="+mn-ea"/>
              </a:rPr>
              <a:t>2</a:t>
            </a:r>
            <a:r>
              <a:rPr lang="en-US" altLang="zh-CN" sz="2800">
                <a:latin typeface="楷体" panose="02010609060101010101" charset="-122"/>
                <a:ea typeface="楷体" panose="02010609060101010101" charset="-122"/>
                <a:cs typeface="楷体" panose="02010609060101010101" charset="-122"/>
                <a:sym typeface="+mn-ea"/>
              </a:rPr>
              <a:t>+2</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x</a:t>
            </a:r>
            <a:r>
              <a:rPr lang="en-US" altLang="zh-CN" sz="2800">
                <a:latin typeface="楷体" panose="02010609060101010101" charset="-122"/>
                <a:ea typeface="楷体" panose="02010609060101010101" charset="-122"/>
                <a:cs typeface="楷体" panose="02010609060101010101" charset="-122"/>
                <a:sym typeface="+mn-ea"/>
              </a:rPr>
              <a:t>+3=0</a:t>
            </a:r>
            <a:r>
              <a:rPr lang="zh-CN" altLang="en-US" sz="2800">
                <a:solidFill>
                  <a:schemeClr val="tx1"/>
                </a:solidFill>
                <a:latin typeface="楷体" panose="02010609060101010101" charset="-122"/>
                <a:ea typeface="楷体" panose="02010609060101010101" charset="-122"/>
                <a:cs typeface="楷体" panose="02010609060101010101" charset="-122"/>
                <a:sym typeface="+mn-ea"/>
              </a:rPr>
              <a:t>无实根</a:t>
            </a:r>
            <a:r>
              <a:rPr lang="en-US" altLang="zh-CN" sz="2800">
                <a:solidFill>
                  <a:schemeClr val="tx1"/>
                </a:solidFill>
                <a:latin typeface="楷体" panose="02010609060101010101" charset="-122"/>
                <a:ea typeface="楷体" panose="02010609060101010101" charset="-122"/>
                <a:cs typeface="楷体" panose="02010609060101010101" charset="-122"/>
                <a:sym typeface="+mn-ea"/>
              </a:rPr>
              <a:t>,∴</a:t>
            </a:r>
            <a:r>
              <a:rPr lang="zh-CN" altLang="en-US" sz="2800">
                <a:solidFill>
                  <a:schemeClr val="tx1"/>
                </a:solidFill>
                <a:latin typeface="楷体" panose="02010609060101010101" charset="-122"/>
                <a:ea typeface="楷体" panose="02010609060101010101" charset="-122"/>
                <a:cs typeface="楷体" panose="02010609060101010101" charset="-122"/>
                <a:sym typeface="+mn-ea"/>
              </a:rPr>
              <a:t>命题</a:t>
            </a:r>
            <a:r>
              <a:rPr lang="en-US" altLang="zh-CN" sz="2800">
                <a:solidFill>
                  <a:schemeClr val="tx1"/>
                </a:solidFill>
                <a:latin typeface="楷体" panose="02010609060101010101" charset="-122"/>
                <a:ea typeface="楷体" panose="02010609060101010101" charset="-122"/>
                <a:cs typeface="楷体" panose="02010609060101010101" charset="-122"/>
                <a:sym typeface="+mn-ea"/>
              </a:rPr>
              <a:t>(1)</a:t>
            </a:r>
            <a:r>
              <a:rPr lang="zh-CN" altLang="en-US" sz="2800">
                <a:solidFill>
                  <a:schemeClr val="tx1"/>
                </a:solidFill>
                <a:latin typeface="楷体" panose="02010609060101010101" charset="-122"/>
                <a:ea typeface="楷体" panose="02010609060101010101" charset="-122"/>
                <a:cs typeface="楷体" panose="02010609060101010101" charset="-122"/>
                <a:sym typeface="+mn-ea"/>
              </a:rPr>
              <a:t>是假命题</a:t>
            </a:r>
            <a:r>
              <a:rPr lang="en-US" altLang="zh-CN" sz="2800">
                <a:solidFill>
                  <a:schemeClr val="tx1"/>
                </a:solidFill>
                <a:latin typeface="楷体" panose="02010609060101010101" charset="-122"/>
                <a:ea typeface="楷体" panose="02010609060101010101" charset="-122"/>
                <a:cs typeface="楷体" panose="02010609060101010101" charset="-122"/>
                <a:sym typeface="+mn-ea"/>
              </a:rPr>
              <a:t>;</a:t>
            </a:r>
            <a:endParaRPr lang="en-US" altLang="zh-CN" sz="2800">
              <a:solidFill>
                <a:schemeClr val="tx1"/>
              </a:solidFill>
              <a:latin typeface="楷体" panose="02010609060101010101" charset="-122"/>
              <a:ea typeface="楷体" panose="02010609060101010101" charset="-122"/>
              <a:cs typeface="楷体" panose="02010609060101010101" charset="-122"/>
            </a:endParaRPr>
          </a:p>
        </p:txBody>
      </p:sp>
      <p:sp>
        <p:nvSpPr>
          <p:cNvPr id="7" name="文本框 6">
            <a:extLst>
              <a:ext uri="{FF2B5EF4-FFF2-40B4-BE49-F238E27FC236}">
                <a16:creationId xmlns:a16="http://schemas.microsoft.com/office/drawing/2014/main" id="{0930294E-A02E-AF72-0FE6-A7BC470BAF16}"/>
              </a:ext>
            </a:extLst>
          </p:cNvPr>
          <p:cNvSpPr txBox="1"/>
          <p:nvPr>
            <p:custDataLst>
              <p:tags r:id="rId4"/>
            </p:custDataLst>
          </p:nvPr>
        </p:nvSpPr>
        <p:spPr>
          <a:xfrm>
            <a:off x="937260" y="5341620"/>
            <a:ext cx="10253345" cy="741045"/>
          </a:xfrm>
          <a:prstGeom prst="rect">
            <a:avLst/>
          </a:prstGeom>
          <a:solidFill>
            <a:schemeClr val="accent3">
              <a:lumMod val="20000"/>
              <a:lumOff val="80000"/>
            </a:schemeClr>
          </a:solidFill>
          <a:ln w="31750" cap="flat">
            <a:solidFill>
              <a:srgbClr val="FF0000"/>
            </a:solidFill>
            <a:prstDash val="dash"/>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a:spAutoFit/>
          </a:bodyPr>
          <a:lstStyle/>
          <a:p>
            <a:pPr marL="0" marR="0" indent="0" algn="l" defTabSz="914400" rtl="0" eaLnBrk="1" fontAlgn="auto" latinLnBrk="1" hangingPunct="0">
              <a:lnSpc>
                <a:spcPct val="130000"/>
              </a:lnSpc>
              <a:spcBef>
                <a:spcPct val="0"/>
              </a:spcBef>
              <a:spcAft>
                <a:spcPct val="0"/>
              </a:spcAft>
              <a:buClrTx/>
              <a:buSzTx/>
              <a:buFontTx/>
              <a:buNone/>
            </a:pPr>
            <a:r>
              <a:rPr lang="en-US" altLang="zh-CN" sz="2800">
                <a:solidFill>
                  <a:schemeClr val="tx1"/>
                </a:solidFill>
                <a:latin typeface="楷体" panose="02010609060101010101" charset="-122"/>
                <a:ea typeface="楷体" panose="02010609060101010101" charset="-122"/>
                <a:cs typeface="楷体" panose="02010609060101010101" charset="-122"/>
                <a:sym typeface="+mn-ea"/>
              </a:rPr>
              <a:t>∵</a:t>
            </a:r>
            <a:r>
              <a:rPr lang="zh-CN" altLang="en-US" sz="2800">
                <a:latin typeface="楷体" panose="02010609060101010101" charset="-122"/>
                <a:ea typeface="楷体" panose="02010609060101010101" charset="-122"/>
                <a:cs typeface="楷体" panose="02010609060101010101" charset="-122"/>
                <a:sym typeface="+mn-ea"/>
              </a:rPr>
              <a:t>菱形是平行四边形，</a:t>
            </a:r>
            <a:r>
              <a:rPr lang="en-US" altLang="zh-CN" sz="2800">
                <a:solidFill>
                  <a:schemeClr val="tx1"/>
                </a:solidFill>
                <a:latin typeface="楷体" panose="02010609060101010101" charset="-122"/>
                <a:ea typeface="楷体" panose="02010609060101010101" charset="-122"/>
                <a:cs typeface="楷体" panose="02010609060101010101" charset="-122"/>
                <a:sym typeface="+mn-ea"/>
              </a:rPr>
              <a:t>∴</a:t>
            </a:r>
            <a:r>
              <a:rPr lang="zh-CN" altLang="en-US" sz="2800">
                <a:solidFill>
                  <a:schemeClr val="tx1"/>
                </a:solidFill>
                <a:latin typeface="楷体" panose="02010609060101010101" charset="-122"/>
                <a:ea typeface="楷体" panose="02010609060101010101" charset="-122"/>
                <a:cs typeface="楷体" panose="02010609060101010101" charset="-122"/>
                <a:sym typeface="+mn-ea"/>
              </a:rPr>
              <a:t>命题</a:t>
            </a:r>
            <a:r>
              <a:rPr lang="en-US" altLang="zh-CN" sz="2800">
                <a:solidFill>
                  <a:schemeClr val="tx1"/>
                </a:solidFill>
                <a:latin typeface="楷体" panose="02010609060101010101" charset="-122"/>
                <a:ea typeface="楷体" panose="02010609060101010101" charset="-122"/>
                <a:cs typeface="楷体" panose="02010609060101010101" charset="-122"/>
                <a:sym typeface="+mn-ea"/>
              </a:rPr>
              <a:t>(3)</a:t>
            </a:r>
            <a:r>
              <a:rPr lang="zh-CN" altLang="en-US" sz="2800">
                <a:latin typeface="楷体" panose="02010609060101010101" charset="-122"/>
                <a:ea typeface="楷体" panose="02010609060101010101" charset="-122"/>
                <a:cs typeface="楷体" panose="02010609060101010101" charset="-122"/>
                <a:sym typeface="+mn-ea"/>
              </a:rPr>
              <a:t>是真命题</a:t>
            </a:r>
            <a:r>
              <a:rPr lang="en-US" sz="2800">
                <a:latin typeface="楷体" panose="02010609060101010101" charset="-122"/>
                <a:ea typeface="楷体" panose="02010609060101010101" charset="-122"/>
                <a:cs typeface="楷体" panose="02010609060101010101" charset="-122"/>
                <a:sym typeface="+mn-ea"/>
              </a:rPr>
              <a:t>.</a:t>
            </a:r>
            <a:endParaRPr kumimoji="0" lang="en-US" sz="2800" i="0" u="none" strike="noStrike" cap="none" spc="0" normalizeH="0" baseline="0">
              <a:ln>
                <a:noFill/>
              </a:ln>
              <a:solidFill>
                <a:schemeClr val="tx1"/>
              </a:solidFill>
              <a:effectLst/>
              <a:uFillTx/>
              <a:latin typeface="楷体" panose="02010609060101010101" charset="-122"/>
              <a:ea typeface="楷体" panose="02010609060101010101" charset="-122"/>
              <a:cs typeface="楷体" panose="02010609060101010101"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621855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sym typeface="+mn-ea"/>
              </a:rPr>
              <a:t>存在量词与存在量词命题</a:t>
            </a:r>
            <a:endParaRPr lang="zh-CN" altLang="en-US" sz="4000" b="1">
              <a:solidFill>
                <a:schemeClr val="bg1"/>
              </a:solidFill>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B1CD7126-0377-562F-334B-5925DD381AA9}"/>
              </a:ext>
            </a:extLst>
          </p:cNvPr>
          <p:cNvSpPr txBox="1"/>
          <p:nvPr>
            <p:custDataLst>
              <p:tags r:id="rId1"/>
            </p:custDataLst>
          </p:nvPr>
        </p:nvSpPr>
        <p:spPr>
          <a:xfrm>
            <a:off x="351155" y="1002665"/>
            <a:ext cx="9884410" cy="583565"/>
          </a:xfrm>
          <a:prstGeom prst="rect">
            <a:avLst/>
          </a:prstGeom>
          <a:noFill/>
          <a:ln w="9525">
            <a:noFill/>
          </a:ln>
        </p:spPr>
        <p:txBody>
          <a:bodyPr wrap="square" anchor="t">
            <a:spAutoFit/>
          </a:bodyPr>
          <a:lstStyle/>
          <a:p>
            <a:pPr>
              <a:spcBef>
                <a:spcPct val="50000"/>
              </a:spcBef>
            </a:pPr>
            <a:r>
              <a:rPr lang="zh-CN" altLang="en-US" sz="3200" b="1">
                <a:solidFill>
                  <a:srgbClr val="00B050"/>
                </a:solidFill>
                <a:latin typeface="黑体" panose="02010609060101010101" charset="-122"/>
                <a:ea typeface="黑体" panose="02010609060101010101" charset="-122"/>
              </a:rPr>
              <a:t>思考：如何判断存在量词命题的真假？</a:t>
            </a:r>
          </a:p>
        </p:txBody>
      </p:sp>
      <p:sp>
        <p:nvSpPr>
          <p:cNvPr id="9" name="文本框 8">
            <a:extLst>
              <a:ext uri="{FF2B5EF4-FFF2-40B4-BE49-F238E27FC236}">
                <a16:creationId xmlns:a16="http://schemas.microsoft.com/office/drawing/2014/main" id="{97187F69-64DB-D37A-5891-62F439BBC49B}"/>
              </a:ext>
            </a:extLst>
          </p:cNvPr>
          <p:cNvSpPr txBox="1"/>
          <p:nvPr>
            <p:custDataLst>
              <p:tags r:id="rId2"/>
            </p:custDataLst>
          </p:nvPr>
        </p:nvSpPr>
        <p:spPr>
          <a:xfrm>
            <a:off x="351155" y="1846580"/>
            <a:ext cx="11068050" cy="1210945"/>
          </a:xfrm>
          <a:prstGeom prst="rect">
            <a:avLst/>
          </a:prstGeom>
          <a:noFill/>
          <a:ln w="28575">
            <a:solidFill>
              <a:srgbClr val="FF0000"/>
            </a:solidFill>
            <a:prstDash val="dash"/>
          </a:ln>
        </p:spPr>
        <p:txBody>
          <a:bodyPr wrap="square" anchor="t">
            <a:spAutoFit/>
          </a:bodyPr>
          <a:lstStyle/>
          <a:p>
            <a:pPr fontAlgn="auto">
              <a:lnSpc>
                <a:spcPct val="130000"/>
              </a:lnSpc>
              <a:spcBef>
                <a:spcPct val="0"/>
              </a:spcBef>
            </a:pPr>
            <a:r>
              <a:rPr lang="en-US" altLang="zh-CN" sz="2800" b="1">
                <a:latin typeface="黑体" panose="02010609060101010101" charset="-122"/>
                <a:ea typeface="黑体" panose="02010609060101010101" charset="-122"/>
                <a:cs typeface="黑体" panose="02010609060101010101" charset="-122"/>
              </a:rPr>
              <a:t>   </a:t>
            </a:r>
            <a:r>
              <a:rPr lang="zh-CN" altLang="en-US" sz="2800" b="1">
                <a:latin typeface="楷体" panose="02010609060101010101" charset="-122"/>
                <a:ea typeface="楷体" panose="02010609060101010101" charset="-122"/>
                <a:cs typeface="楷体" panose="02010609060101010101" charset="-122"/>
              </a:rPr>
              <a:t>要判断存在量词命题“</a:t>
            </a:r>
            <a:r>
              <a:rPr lang="en-US" altLang="zh-CN" sz="2800" b="1">
                <a:latin typeface="黑体" panose="02010609060101010101" charset="-122"/>
                <a:ea typeface="黑体" panose="02010609060101010101" charset="-122"/>
                <a:cs typeface="黑体" panose="02010609060101010101" charset="-122"/>
              </a:rPr>
              <a:t>∃</a:t>
            </a:r>
            <a:r>
              <a:rPr lang="en-US" altLang="zh-CN" sz="2800" b="1" i="1">
                <a:latin typeface="Times New Roman" panose="02020603050405020304" pitchFamily="18" charset="0"/>
                <a:ea typeface="黑体" panose="02010609060101010101" charset="-122"/>
                <a:cs typeface="Times New Roman" panose="02020603050405020304" pitchFamily="18" charset="0"/>
              </a:rPr>
              <a:t>x</a:t>
            </a:r>
            <a:r>
              <a:rPr lang="en-US" altLang="zh-CN" sz="2800" b="1">
                <a:latin typeface="Times New Roman" panose="02020603050405020304" pitchFamily="18" charset="0"/>
                <a:ea typeface="黑体" panose="02010609060101010101" charset="-122"/>
                <a:cs typeface="Times New Roman" panose="02020603050405020304" pitchFamily="18" charset="0"/>
              </a:rPr>
              <a:t>∈</a:t>
            </a:r>
            <a:r>
              <a:rPr lang="en-US" altLang="zh-CN" sz="2800" b="1" i="1">
                <a:latin typeface="Times New Roman" panose="02020603050405020304" pitchFamily="18" charset="0"/>
                <a:ea typeface="黑体" panose="02010609060101010101" charset="-122"/>
                <a:cs typeface="Times New Roman" panose="02020603050405020304" pitchFamily="18" charset="0"/>
              </a:rPr>
              <a:t>M</a:t>
            </a:r>
            <a:r>
              <a:rPr lang="zh-CN" altLang="en-US" sz="2800" b="1" i="1">
                <a:latin typeface="Times New Roman" panose="02020603050405020304" pitchFamily="18" charset="0"/>
                <a:ea typeface="黑体" panose="02010609060101010101" charset="-122"/>
                <a:cs typeface="Times New Roman" panose="02020603050405020304" pitchFamily="18" charset="0"/>
              </a:rPr>
              <a:t>，</a:t>
            </a:r>
            <a:r>
              <a:rPr lang="en-US" altLang="zh-CN" sz="2800" b="1" i="1">
                <a:latin typeface="Times New Roman" panose="02020603050405020304" pitchFamily="18" charset="0"/>
                <a:ea typeface="黑体" panose="02010609060101010101" charset="-122"/>
                <a:cs typeface="Times New Roman" panose="02020603050405020304" pitchFamily="18" charset="0"/>
              </a:rPr>
              <a:t>p</a:t>
            </a:r>
            <a:r>
              <a:rPr lang="en-US" altLang="zh-CN" sz="2800" b="1">
                <a:latin typeface="Times New Roman" panose="02020603050405020304" pitchFamily="18" charset="0"/>
                <a:ea typeface="黑体" panose="02010609060101010101" charset="-122"/>
                <a:cs typeface="Times New Roman" panose="02020603050405020304" pitchFamily="18" charset="0"/>
              </a:rPr>
              <a:t>(</a:t>
            </a:r>
            <a:r>
              <a:rPr lang="en-US" altLang="zh-CN" sz="2800" b="1" i="1">
                <a:latin typeface="Times New Roman" panose="02020603050405020304" pitchFamily="18" charset="0"/>
                <a:ea typeface="黑体" panose="02010609060101010101" charset="-122"/>
                <a:cs typeface="Times New Roman" panose="02020603050405020304" pitchFamily="18" charset="0"/>
              </a:rPr>
              <a:t>x</a:t>
            </a:r>
            <a:r>
              <a:rPr lang="en-US" altLang="zh-CN" sz="2800" b="1">
                <a:latin typeface="Times New Roman" panose="02020603050405020304" pitchFamily="18" charset="0"/>
                <a:ea typeface="黑体" panose="02010609060101010101" charset="-122"/>
                <a:cs typeface="Times New Roman" panose="02020603050405020304" pitchFamily="18" charset="0"/>
              </a:rPr>
              <a:t>)</a:t>
            </a:r>
            <a:r>
              <a:rPr lang="en-US" altLang="zh-CN" sz="2800" b="1">
                <a:latin typeface="楷体" panose="02010609060101010101" charset="-122"/>
                <a:ea typeface="楷体" panose="02010609060101010101" charset="-122"/>
                <a:cs typeface="楷体" panose="02010609060101010101" charset="-122"/>
              </a:rPr>
              <a:t>”</a:t>
            </a:r>
            <a:r>
              <a:rPr lang="zh-CN" altLang="en-US" sz="2800" b="1">
                <a:latin typeface="楷体" panose="02010609060101010101" charset="-122"/>
                <a:ea typeface="楷体" panose="02010609060101010101" charset="-122"/>
                <a:cs typeface="楷体" panose="02010609060101010101" charset="-122"/>
              </a:rPr>
              <a:t>是</a:t>
            </a:r>
            <a:r>
              <a:rPr lang="zh-CN" altLang="en-US" sz="2800" b="1">
                <a:solidFill>
                  <a:schemeClr val="tx1"/>
                </a:solidFill>
                <a:latin typeface="楷体" panose="02010609060101010101" charset="-122"/>
                <a:ea typeface="楷体" panose="02010609060101010101" charset="-122"/>
                <a:cs typeface="楷体" panose="02010609060101010101" charset="-122"/>
              </a:rPr>
              <a:t>真命题</a:t>
            </a:r>
            <a:r>
              <a:rPr lang="zh-CN" altLang="en-US" sz="2800" b="1">
                <a:latin typeface="楷体" panose="02010609060101010101" charset="-122"/>
                <a:ea typeface="楷体" panose="02010609060101010101" charset="-122"/>
                <a:cs typeface="楷体" panose="02010609060101010101" charset="-122"/>
              </a:rPr>
              <a:t>，只需在集合</a:t>
            </a:r>
            <a:r>
              <a:rPr lang="en-US" altLang="zh-CN" sz="2800" b="1" i="1">
                <a:latin typeface="Times New Roman" panose="02020603050405020304" pitchFamily="18" charset="0"/>
                <a:ea typeface="黑体" panose="02010609060101010101" charset="-122"/>
                <a:cs typeface="Times New Roman" panose="02020603050405020304" pitchFamily="18" charset="0"/>
                <a:sym typeface="+mn-ea"/>
              </a:rPr>
              <a:t>M</a:t>
            </a:r>
            <a:r>
              <a:rPr lang="zh-CN" altLang="en-US" sz="2800" b="1">
                <a:latin typeface="楷体" panose="02010609060101010101" charset="-122"/>
                <a:ea typeface="楷体" panose="02010609060101010101" charset="-122"/>
                <a:cs typeface="楷体" panose="02010609060101010101" charset="-122"/>
              </a:rPr>
              <a:t>中</a:t>
            </a:r>
            <a:r>
              <a:rPr lang="zh-CN" altLang="en-US" sz="2800" b="1">
                <a:solidFill>
                  <a:srgbClr val="003BFF"/>
                </a:solidFill>
                <a:latin typeface="楷体" panose="02010609060101010101" charset="-122"/>
                <a:ea typeface="楷体" panose="02010609060101010101" charset="-122"/>
                <a:cs typeface="楷体" panose="02010609060101010101" charset="-122"/>
              </a:rPr>
              <a:t>找到一个元素</a:t>
            </a:r>
            <a:r>
              <a:rPr lang="en-US" altLang="zh-CN" sz="2800" b="1" i="1">
                <a:solidFill>
                  <a:srgbClr val="003BFF"/>
                </a:solidFill>
                <a:latin typeface="Times New Roman" panose="02020603050405020304" pitchFamily="18" charset="0"/>
                <a:ea typeface="黑体" panose="02010609060101010101" charset="-122"/>
                <a:cs typeface="Times New Roman" panose="02020603050405020304" pitchFamily="18" charset="0"/>
                <a:sym typeface="+mn-ea"/>
              </a:rPr>
              <a:t>x</a:t>
            </a:r>
            <a:r>
              <a:rPr lang="en-US" altLang="zh-CN" sz="2800" b="1" baseline="-25000">
                <a:solidFill>
                  <a:srgbClr val="003BFF"/>
                </a:solidFill>
                <a:latin typeface="黑体" panose="02010609060101010101" charset="-122"/>
                <a:ea typeface="黑体" panose="02010609060101010101" charset="-122"/>
                <a:cs typeface="黑体" panose="02010609060101010101" charset="-122"/>
              </a:rPr>
              <a:t>0</a:t>
            </a:r>
            <a:r>
              <a:rPr lang="zh-CN" altLang="en-US" sz="2800" b="1">
                <a:latin typeface="黑体" panose="02010609060101010101" charset="-122"/>
                <a:ea typeface="黑体" panose="02010609060101010101" charset="-122"/>
                <a:cs typeface="黑体" panose="02010609060101010101" charset="-122"/>
              </a:rPr>
              <a:t>，使</a:t>
            </a:r>
            <a:r>
              <a:rPr lang="en-US" altLang="zh-CN" sz="2800" b="1" i="1">
                <a:solidFill>
                  <a:srgbClr val="003BFF"/>
                </a:solidFill>
                <a:latin typeface="Times New Roman" panose="02020603050405020304" pitchFamily="18" charset="0"/>
                <a:ea typeface="黑体" panose="02010609060101010101" charset="-122"/>
                <a:cs typeface="Times New Roman" panose="02020603050405020304" pitchFamily="18" charset="0"/>
                <a:sym typeface="+mn-ea"/>
              </a:rPr>
              <a:t>p</a:t>
            </a:r>
            <a:r>
              <a:rPr lang="en-US" altLang="zh-CN" sz="2800" b="1">
                <a:solidFill>
                  <a:srgbClr val="003BFF"/>
                </a:solidFill>
                <a:latin typeface="黑体" panose="02010609060101010101" charset="-122"/>
                <a:ea typeface="黑体" panose="02010609060101010101" charset="-122"/>
                <a:cs typeface="黑体" panose="02010609060101010101" charset="-122"/>
              </a:rPr>
              <a:t>(</a:t>
            </a:r>
            <a:r>
              <a:rPr lang="en-US" altLang="zh-CN" sz="2800" b="1" i="1">
                <a:solidFill>
                  <a:srgbClr val="003BFF"/>
                </a:solidFill>
                <a:latin typeface="Times New Roman" panose="02020603050405020304" pitchFamily="18" charset="0"/>
                <a:ea typeface="黑体" panose="02010609060101010101" charset="-122"/>
                <a:cs typeface="Times New Roman" panose="02020603050405020304" pitchFamily="18" charset="0"/>
                <a:sym typeface="+mn-ea"/>
              </a:rPr>
              <a:t>x</a:t>
            </a:r>
            <a:r>
              <a:rPr lang="en-US" altLang="zh-CN" sz="2800" b="1" baseline="-25000">
                <a:solidFill>
                  <a:srgbClr val="003BFF"/>
                </a:solidFill>
                <a:latin typeface="黑体" panose="02010609060101010101" charset="-122"/>
                <a:ea typeface="黑体" panose="02010609060101010101" charset="-122"/>
                <a:cs typeface="黑体" panose="02010609060101010101" charset="-122"/>
              </a:rPr>
              <a:t>0</a:t>
            </a:r>
            <a:r>
              <a:rPr lang="en-US" altLang="zh-CN" sz="2800" b="1">
                <a:solidFill>
                  <a:srgbClr val="003BFF"/>
                </a:solidFill>
                <a:latin typeface="黑体" panose="02010609060101010101" charset="-122"/>
                <a:ea typeface="黑体" panose="02010609060101010101" charset="-122"/>
                <a:cs typeface="黑体" panose="02010609060101010101" charset="-122"/>
              </a:rPr>
              <a:t>)</a:t>
            </a:r>
            <a:r>
              <a:rPr lang="zh-CN" altLang="en-US" sz="2800" b="1">
                <a:solidFill>
                  <a:srgbClr val="003BFF"/>
                </a:solidFill>
                <a:latin typeface="黑体" panose="02010609060101010101" charset="-122"/>
                <a:ea typeface="黑体" panose="02010609060101010101" charset="-122"/>
                <a:cs typeface="黑体" panose="02010609060101010101" charset="-122"/>
              </a:rPr>
              <a:t>成立</a:t>
            </a:r>
            <a:r>
              <a:rPr lang="zh-CN" altLang="en-US" sz="2800" b="1">
                <a:latin typeface="黑体" panose="02010609060101010101" charset="-122"/>
                <a:ea typeface="黑体" panose="02010609060101010101" charset="-122"/>
                <a:cs typeface="黑体" panose="02010609060101010101" charset="-122"/>
              </a:rPr>
              <a:t>即可</a:t>
            </a:r>
            <a:r>
              <a:rPr lang="en-US" altLang="zh-CN" sz="2800" b="1">
                <a:latin typeface="黑体" panose="02010609060101010101" charset="-122"/>
                <a:ea typeface="黑体" panose="02010609060101010101" charset="-122"/>
                <a:cs typeface="黑体" panose="02010609060101010101" charset="-122"/>
              </a:rPr>
              <a:t>.</a:t>
            </a:r>
          </a:p>
        </p:txBody>
      </p:sp>
      <p:sp>
        <p:nvSpPr>
          <p:cNvPr id="10" name="矩形 9">
            <a:extLst>
              <a:ext uri="{FF2B5EF4-FFF2-40B4-BE49-F238E27FC236}">
                <a16:creationId xmlns:a16="http://schemas.microsoft.com/office/drawing/2014/main" id="{DD7B5046-586C-F91D-BA47-9133862977CB}"/>
              </a:ext>
            </a:extLst>
          </p:cNvPr>
          <p:cNvSpPr/>
          <p:nvPr>
            <p:custDataLst>
              <p:tags r:id="rId3"/>
            </p:custDataLst>
          </p:nvPr>
        </p:nvSpPr>
        <p:spPr>
          <a:xfrm>
            <a:off x="351155" y="3455035"/>
            <a:ext cx="11068050" cy="1210945"/>
          </a:xfrm>
          <a:prstGeom prst="rect">
            <a:avLst/>
          </a:prstGeom>
          <a:noFill/>
          <a:ln w="28575">
            <a:solidFill>
              <a:srgbClr val="FF0000"/>
            </a:solidFill>
            <a:prstDash val="dash"/>
          </a:ln>
        </p:spPr>
        <p:txBody>
          <a:bodyPr wrap="square" anchor="t">
            <a:spAutoFit/>
          </a:bodyPr>
          <a:lstStyle/>
          <a:p>
            <a:pPr fontAlgn="auto">
              <a:lnSpc>
                <a:spcPct val="130000"/>
              </a:lnSpc>
              <a:spcBef>
                <a:spcPct val="0"/>
              </a:spcBef>
            </a:pPr>
            <a:r>
              <a:rPr lang="en-US" altLang="zh-CN" sz="2800" b="1">
                <a:latin typeface="黑体" panose="02010609060101010101" charset="-122"/>
                <a:ea typeface="黑体" panose="02010609060101010101" charset="-122"/>
                <a:cs typeface="黑体" panose="02010609060101010101" charset="-122"/>
              </a:rPr>
              <a:t>   </a:t>
            </a:r>
            <a:r>
              <a:rPr lang="zh-CN" altLang="en-US" sz="2800" b="1">
                <a:latin typeface="楷体" panose="02010609060101010101" charset="-122"/>
                <a:ea typeface="楷体" panose="02010609060101010101" charset="-122"/>
                <a:cs typeface="楷体" panose="02010609060101010101" charset="-122"/>
              </a:rPr>
              <a:t>如果在集合</a:t>
            </a:r>
            <a:r>
              <a:rPr lang="en-US" altLang="zh-CN" sz="2800" b="1" i="1">
                <a:latin typeface="Times New Roman" panose="02020603050405020304" pitchFamily="18" charset="0"/>
                <a:ea typeface="黑体" panose="02010609060101010101" charset="-122"/>
                <a:cs typeface="Times New Roman" panose="02020603050405020304" pitchFamily="18" charset="0"/>
                <a:sym typeface="+mn-ea"/>
              </a:rPr>
              <a:t>M</a:t>
            </a:r>
            <a:r>
              <a:rPr lang="zh-CN" altLang="en-US" sz="2800" b="1">
                <a:latin typeface="楷体" panose="02010609060101010101" charset="-122"/>
                <a:ea typeface="楷体" panose="02010609060101010101" charset="-122"/>
                <a:cs typeface="楷体" panose="02010609060101010101" charset="-122"/>
              </a:rPr>
              <a:t>中</a:t>
            </a:r>
            <a:r>
              <a:rPr lang="en-US" altLang="zh-CN" sz="2800" b="1">
                <a:latin typeface="楷体" panose="02010609060101010101" charset="-122"/>
                <a:ea typeface="楷体" panose="02010609060101010101" charset="-122"/>
                <a:cs typeface="楷体" panose="02010609060101010101" charset="-122"/>
              </a:rPr>
              <a:t>,</a:t>
            </a:r>
            <a:r>
              <a:rPr lang="zh-CN" altLang="en-US" sz="2800" b="1">
                <a:solidFill>
                  <a:srgbClr val="003BFF"/>
                </a:solidFill>
                <a:latin typeface="楷体" panose="02010609060101010101" charset="-122"/>
                <a:ea typeface="楷体" panose="02010609060101010101" charset="-122"/>
                <a:cs typeface="楷体" panose="02010609060101010101" charset="-122"/>
              </a:rPr>
              <a:t>使</a:t>
            </a:r>
            <a:r>
              <a:rPr lang="en-US" altLang="zh-CN" sz="2800" b="1" i="1">
                <a:solidFill>
                  <a:srgbClr val="003BFF"/>
                </a:solidFill>
                <a:latin typeface="Times New Roman" panose="02020603050405020304" pitchFamily="18" charset="0"/>
                <a:ea typeface="黑体" panose="02010609060101010101" charset="-122"/>
                <a:cs typeface="Times New Roman" panose="02020603050405020304" pitchFamily="18" charset="0"/>
                <a:sym typeface="+mn-ea"/>
              </a:rPr>
              <a:t>p</a:t>
            </a:r>
            <a:r>
              <a:rPr lang="en-US" altLang="zh-CN" sz="2800" b="1">
                <a:solidFill>
                  <a:srgbClr val="003BFF"/>
                </a:solidFill>
                <a:latin typeface="黑体" panose="02010609060101010101" charset="-122"/>
                <a:ea typeface="黑体" panose="02010609060101010101" charset="-122"/>
                <a:cs typeface="黑体" panose="02010609060101010101" charset="-122"/>
              </a:rPr>
              <a:t>(</a:t>
            </a:r>
            <a:r>
              <a:rPr lang="en-US" altLang="zh-CN" sz="2800" b="1" i="1">
                <a:solidFill>
                  <a:srgbClr val="003BFF"/>
                </a:solidFill>
                <a:latin typeface="Times New Roman" panose="02020603050405020304" pitchFamily="18" charset="0"/>
                <a:ea typeface="黑体" panose="02010609060101010101" charset="-122"/>
                <a:cs typeface="Times New Roman" panose="02020603050405020304" pitchFamily="18" charset="0"/>
                <a:sym typeface="+mn-ea"/>
              </a:rPr>
              <a:t>x</a:t>
            </a:r>
            <a:r>
              <a:rPr lang="en-US" altLang="zh-CN" sz="2800" b="1">
                <a:solidFill>
                  <a:srgbClr val="003BFF"/>
                </a:solidFill>
                <a:latin typeface="黑体" panose="02010609060101010101" charset="-122"/>
                <a:ea typeface="黑体" panose="02010609060101010101" charset="-122"/>
                <a:cs typeface="黑体" panose="02010609060101010101" charset="-122"/>
              </a:rPr>
              <a:t>)</a:t>
            </a:r>
            <a:r>
              <a:rPr lang="zh-CN" altLang="en-US" sz="2800" b="1">
                <a:solidFill>
                  <a:srgbClr val="003BFF"/>
                </a:solidFill>
                <a:latin typeface="楷体" panose="02010609060101010101" charset="-122"/>
                <a:ea typeface="楷体" panose="02010609060101010101" charset="-122"/>
                <a:cs typeface="楷体" panose="02010609060101010101" charset="-122"/>
              </a:rPr>
              <a:t>成立</a:t>
            </a:r>
            <a:r>
              <a:rPr lang="zh-CN" altLang="en-US" sz="2800" b="1">
                <a:latin typeface="楷体" panose="02010609060101010101" charset="-122"/>
                <a:ea typeface="楷体" panose="02010609060101010101" charset="-122"/>
                <a:cs typeface="楷体" panose="02010609060101010101" charset="-122"/>
              </a:rPr>
              <a:t>的元素</a:t>
            </a:r>
            <a:r>
              <a:rPr lang="en-US" altLang="zh-CN" sz="2800" b="1" i="1">
                <a:solidFill>
                  <a:srgbClr val="003BFF"/>
                </a:solidFill>
                <a:latin typeface="Times New Roman" panose="02020603050405020304" pitchFamily="18" charset="0"/>
                <a:ea typeface="黑体" panose="02010609060101010101" charset="-122"/>
                <a:cs typeface="Times New Roman" panose="02020603050405020304" pitchFamily="18" charset="0"/>
                <a:sym typeface="+mn-ea"/>
              </a:rPr>
              <a:t>x</a:t>
            </a:r>
            <a:r>
              <a:rPr lang="zh-CN" altLang="en-US" sz="2800" b="1">
                <a:solidFill>
                  <a:srgbClr val="003BFF"/>
                </a:solidFill>
                <a:latin typeface="楷体" panose="02010609060101010101" charset="-122"/>
                <a:ea typeface="楷体" panose="02010609060101010101" charset="-122"/>
                <a:cs typeface="楷体" panose="02010609060101010101" charset="-122"/>
              </a:rPr>
              <a:t>不存在</a:t>
            </a:r>
            <a:r>
              <a:rPr lang="en-US" altLang="zh-CN" sz="2800" b="1">
                <a:latin typeface="楷体" panose="02010609060101010101" charset="-122"/>
                <a:ea typeface="楷体" panose="02010609060101010101" charset="-122"/>
                <a:cs typeface="楷体" panose="02010609060101010101" charset="-122"/>
              </a:rPr>
              <a:t>,</a:t>
            </a:r>
            <a:r>
              <a:rPr lang="zh-CN" altLang="en-US" sz="2800" b="1">
                <a:latin typeface="楷体" panose="02010609060101010101" charset="-122"/>
                <a:ea typeface="楷体" panose="02010609060101010101" charset="-122"/>
                <a:cs typeface="楷体" panose="02010609060101010101" charset="-122"/>
              </a:rPr>
              <a:t>（</a:t>
            </a:r>
            <a:r>
              <a:rPr lang="zh-CN" altLang="zh-CN" sz="2800" b="1">
                <a:latin typeface="楷体" panose="02010609060101010101" charset="-122"/>
                <a:ea typeface="楷体" panose="02010609060101010101" charset="-122"/>
                <a:cs typeface="楷体" panose="02010609060101010101" charset="-122"/>
              </a:rPr>
              <a:t>即</a:t>
            </a:r>
            <a:r>
              <a:rPr lang="zh-CN" altLang="en-US" sz="2800" b="1">
                <a:latin typeface="楷体" panose="02010609060101010101" charset="-122"/>
                <a:ea typeface="楷体" panose="02010609060101010101" charset="-122"/>
                <a:cs typeface="楷体" panose="02010609060101010101" charset="-122"/>
                <a:sym typeface="+mn-ea"/>
              </a:rPr>
              <a:t>集合</a:t>
            </a:r>
            <a:r>
              <a:rPr lang="en-US" altLang="zh-CN" sz="2800" b="1" i="1">
                <a:latin typeface="Times New Roman" panose="02020603050405020304" pitchFamily="18" charset="0"/>
                <a:ea typeface="黑体" panose="02010609060101010101" charset="-122"/>
                <a:cs typeface="Times New Roman" panose="02020603050405020304" pitchFamily="18" charset="0"/>
                <a:sym typeface="+mn-ea"/>
              </a:rPr>
              <a:t>M</a:t>
            </a:r>
            <a:r>
              <a:rPr lang="zh-CN" altLang="en-US" sz="2800" b="1">
                <a:latin typeface="楷体" panose="02010609060101010101" charset="-122"/>
                <a:ea typeface="楷体" panose="02010609060101010101" charset="-122"/>
                <a:cs typeface="楷体" panose="02010609060101010101" charset="-122"/>
                <a:sym typeface="+mn-ea"/>
              </a:rPr>
              <a:t>中</a:t>
            </a:r>
            <a:r>
              <a:rPr lang="zh-CN" altLang="zh-CN" sz="2800" b="1">
                <a:latin typeface="楷体" panose="02010609060101010101" charset="-122"/>
                <a:ea typeface="楷体" panose="02010609060101010101" charset="-122"/>
                <a:cs typeface="楷体" panose="02010609060101010101" charset="-122"/>
              </a:rPr>
              <a:t>所有的</a:t>
            </a:r>
            <a:r>
              <a:rPr lang="zh-CN" altLang="en-US" sz="2800" b="1">
                <a:latin typeface="楷体" panose="02010609060101010101" charset="-122"/>
                <a:ea typeface="楷体" panose="02010609060101010101" charset="-122"/>
                <a:cs typeface="楷体" panose="02010609060101010101" charset="-122"/>
                <a:sym typeface="+mn-ea"/>
              </a:rPr>
              <a:t>元素</a:t>
            </a:r>
            <a:r>
              <a:rPr lang="en-US" altLang="zh-CN" sz="2800" b="1" i="1">
                <a:latin typeface="Times New Roman" panose="02020603050405020304" pitchFamily="18" charset="0"/>
                <a:ea typeface="黑体" panose="02010609060101010101" charset="-122"/>
                <a:cs typeface="Times New Roman" panose="02020603050405020304" pitchFamily="18" charset="0"/>
                <a:sym typeface="+mn-ea"/>
              </a:rPr>
              <a:t>x</a:t>
            </a:r>
            <a:r>
              <a:rPr lang="zh-CN" altLang="en-US" sz="2800" b="1" i="1">
                <a:latin typeface="Times New Roman" panose="02020603050405020304" pitchFamily="18" charset="0"/>
                <a:ea typeface="黑体" panose="02010609060101010101" charset="-122"/>
                <a:cs typeface="Times New Roman" panose="02020603050405020304" pitchFamily="18" charset="0"/>
                <a:sym typeface="+mn-ea"/>
              </a:rPr>
              <a:t>，</a:t>
            </a:r>
            <a:r>
              <a:rPr lang="zh-CN" altLang="en-US" sz="2800" b="1">
                <a:latin typeface="楷体" panose="02010609060101010101" charset="-122"/>
                <a:ea typeface="楷体" panose="02010609060101010101" charset="-122"/>
                <a:cs typeface="楷体" panose="02010609060101010101" charset="-122"/>
                <a:sym typeface="+mn-ea"/>
              </a:rPr>
              <a:t>都使得</a:t>
            </a:r>
            <a:r>
              <a:rPr lang="en-US" altLang="zh-CN" sz="2800" b="1" i="1">
                <a:latin typeface="Times New Roman" panose="02020603050405020304" pitchFamily="18" charset="0"/>
                <a:ea typeface="黑体" panose="02010609060101010101" charset="-122"/>
                <a:cs typeface="Times New Roman" panose="02020603050405020304" pitchFamily="18" charset="0"/>
                <a:sym typeface="+mn-ea"/>
              </a:rPr>
              <a:t>p</a:t>
            </a:r>
            <a:r>
              <a:rPr lang="en-US" altLang="zh-CN" sz="2800" b="1">
                <a:latin typeface="Times New Roman" panose="02020603050405020304" pitchFamily="18" charset="0"/>
                <a:ea typeface="黑体" panose="02010609060101010101" charset="-122"/>
                <a:cs typeface="Times New Roman" panose="02020603050405020304" pitchFamily="18" charset="0"/>
                <a:sym typeface="+mn-ea"/>
              </a:rPr>
              <a:t>(</a:t>
            </a:r>
            <a:r>
              <a:rPr lang="en-US" altLang="zh-CN" sz="2800" b="1" i="1">
                <a:latin typeface="Times New Roman" panose="02020603050405020304" pitchFamily="18" charset="0"/>
                <a:ea typeface="黑体" panose="02010609060101010101" charset="-122"/>
                <a:cs typeface="Times New Roman" panose="02020603050405020304" pitchFamily="18" charset="0"/>
                <a:sym typeface="+mn-ea"/>
              </a:rPr>
              <a:t>x</a:t>
            </a:r>
            <a:r>
              <a:rPr lang="en-US" altLang="zh-CN" sz="2800" b="1">
                <a:latin typeface="Times New Roman" panose="02020603050405020304" pitchFamily="18" charset="0"/>
                <a:ea typeface="黑体" panose="02010609060101010101" charset="-122"/>
                <a:cs typeface="Times New Roman" panose="02020603050405020304" pitchFamily="18" charset="0"/>
                <a:sym typeface="+mn-ea"/>
              </a:rPr>
              <a:t>)</a:t>
            </a:r>
            <a:r>
              <a:rPr lang="zh-CN" altLang="en-US" sz="2800" b="1">
                <a:latin typeface="楷体" panose="02010609060101010101" charset="-122"/>
                <a:ea typeface="楷体" panose="02010609060101010101" charset="-122"/>
                <a:cs typeface="楷体" panose="02010609060101010101" charset="-122"/>
                <a:sym typeface="+mn-ea"/>
              </a:rPr>
              <a:t>不成立），</a:t>
            </a:r>
            <a:r>
              <a:rPr lang="zh-CN" altLang="en-US" sz="2800" b="1">
                <a:latin typeface="楷体" panose="02010609060101010101" charset="-122"/>
                <a:ea typeface="楷体" panose="02010609060101010101" charset="-122"/>
                <a:cs typeface="楷体" panose="02010609060101010101" charset="-122"/>
              </a:rPr>
              <a:t>那么这个存在量词命题是</a:t>
            </a:r>
            <a:r>
              <a:rPr lang="zh-CN" altLang="en-US" sz="2800" b="1">
                <a:solidFill>
                  <a:schemeClr val="tx1"/>
                </a:solidFill>
                <a:latin typeface="楷体" panose="02010609060101010101" charset="-122"/>
                <a:ea typeface="楷体" panose="02010609060101010101" charset="-122"/>
                <a:cs typeface="楷体" panose="02010609060101010101" charset="-122"/>
              </a:rPr>
              <a:t>假命题</a:t>
            </a:r>
            <a:r>
              <a:rPr lang="en-US" altLang="zh-CN" sz="2800" b="1">
                <a:latin typeface="楷体" panose="02010609060101010101" charset="-122"/>
                <a:ea typeface="楷体" panose="02010609060101010101" charset="-122"/>
                <a:cs typeface="楷体" panose="02010609060101010101" charset="-122"/>
              </a:rPr>
              <a:t>.</a:t>
            </a:r>
            <a:endParaRPr lang="zh-CN" altLang="en-US" sz="2800" b="1">
              <a:latin typeface="楷体" panose="02010609060101010101" charset="-122"/>
              <a:ea typeface="楷体" panose="02010609060101010101" charset="-122"/>
              <a:cs typeface="楷体" panose="02010609060101010101" charset="-122"/>
            </a:endParaRPr>
          </a:p>
        </p:txBody>
      </p:sp>
    </p:spTree>
    <p:extLst>
      <p:ext uri="{BB962C8B-B14F-4D97-AF65-F5344CB8AC3E}">
        <p14:creationId xmlns:p14="http://schemas.microsoft.com/office/powerpoint/2010/main" val="1534213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2"/>
            </p:custDataLst>
          </p:nvPr>
        </p:nvSpPr>
        <p:spPr>
          <a:xfrm>
            <a:off x="211455" y="851535"/>
            <a:ext cx="11767820" cy="592213"/>
          </a:xfrm>
          <a:prstGeom prst="rect">
            <a:avLst/>
          </a:prstGeom>
          <a:noFill/>
          <a:ln w="9525">
            <a:noFill/>
          </a:ln>
        </p:spPr>
        <p:txBody>
          <a:bodyPr wrap="square">
            <a:spAutoFit/>
          </a:bodyPr>
          <a:lstStyle/>
          <a:p>
            <a:pPr fontAlgn="auto">
              <a:lnSpc>
                <a:spcPct val="130000"/>
              </a:lnSpc>
            </a:pPr>
            <a:r>
              <a:rPr lang="zh-CN" sz="2800" dirty="0">
                <a:solidFill>
                  <a:schemeClr val="tx1"/>
                </a:solidFill>
                <a:latin typeface="Times New Roman" panose="02020603050405020304" pitchFamily="18" charset="0"/>
                <a:ea typeface="黑体" panose="02010609060101010101" charset="-122"/>
                <a:cs typeface="Times New Roman" panose="02020603050405020304" pitchFamily="18" charset="0"/>
              </a:rPr>
              <a:t>例</a:t>
            </a:r>
            <a:r>
              <a:rPr lang="zh-CN" altLang="en-US" sz="2800" dirty="0">
                <a:solidFill>
                  <a:schemeClr val="tx1"/>
                </a:solidFill>
                <a:latin typeface="Times New Roman" panose="02020603050405020304" pitchFamily="18" charset="0"/>
                <a:ea typeface="黑体" panose="02010609060101010101" charset="-122"/>
                <a:cs typeface="Times New Roman" panose="02020603050405020304" pitchFamily="18" charset="0"/>
              </a:rPr>
              <a:t> </a:t>
            </a:r>
            <a:r>
              <a:rPr lang="zh-CN" sz="2800" dirty="0">
                <a:solidFill>
                  <a:schemeClr val="tx1"/>
                </a:solidFill>
                <a:latin typeface="Times New Roman" panose="02020603050405020304" pitchFamily="18" charset="0"/>
                <a:ea typeface="黑体" panose="02010609060101010101" charset="-122"/>
                <a:cs typeface="Times New Roman" panose="02020603050405020304" pitchFamily="18" charset="0"/>
              </a:rPr>
              <a:t>已知命题</a:t>
            </a:r>
            <a:r>
              <a:rPr lang="en-US" sz="2800" dirty="0">
                <a:solidFill>
                  <a:schemeClr val="tx1"/>
                </a:solidFill>
                <a:latin typeface="Times New Roman" panose="02020603050405020304" pitchFamily="18" charset="0"/>
                <a:ea typeface="黑体" panose="02010609060101010101" charset="-122"/>
                <a:cs typeface="Times New Roman" panose="02020603050405020304" pitchFamily="18" charset="0"/>
              </a:rPr>
              <a:t>“</a:t>
            </a:r>
            <a:r>
              <a:rPr lang="zh-CN" altLang="en-US" sz="2800" dirty="0">
                <a:solidFill>
                  <a:schemeClr val="tx1"/>
                </a:solidFill>
                <a:latin typeface="Times New Roman" panose="02020603050405020304" pitchFamily="18" charset="0"/>
                <a:ea typeface="黑体" panose="02010609060101010101" charset="-122"/>
                <a:cs typeface="Times New Roman" panose="02020603050405020304" pitchFamily="18" charset="0"/>
              </a:rPr>
              <a:t>任意</a:t>
            </a:r>
            <a:r>
              <a:rPr lang="en-US" sz="2800" dirty="0">
                <a:solidFill>
                  <a:schemeClr val="tx1"/>
                </a:solidFill>
                <a:latin typeface="Times New Roman" panose="02020603050405020304" pitchFamily="18" charset="0"/>
                <a:ea typeface="黑体" panose="02010609060101010101" charset="-122"/>
                <a:cs typeface="Times New Roman" panose="02020603050405020304" pitchFamily="18" charset="0"/>
              </a:rPr>
              <a:t>1≤</a:t>
            </a:r>
            <a:r>
              <a:rPr lang="en-US" sz="2800" i="1" dirty="0">
                <a:solidFill>
                  <a:schemeClr val="tx1"/>
                </a:solidFill>
                <a:latin typeface="Times New Roman" panose="02020603050405020304" pitchFamily="18" charset="0"/>
                <a:ea typeface="黑体" panose="02010609060101010101" charset="-122"/>
                <a:cs typeface="Times New Roman" panose="02020603050405020304" pitchFamily="18" charset="0"/>
              </a:rPr>
              <a:t>x</a:t>
            </a:r>
            <a:r>
              <a:rPr lang="en-US" sz="2800" dirty="0">
                <a:solidFill>
                  <a:schemeClr val="tx1"/>
                </a:solidFill>
                <a:latin typeface="Times New Roman" panose="02020603050405020304" pitchFamily="18" charset="0"/>
                <a:ea typeface="黑体" panose="02010609060101010101" charset="-122"/>
                <a:cs typeface="Times New Roman" panose="02020603050405020304" pitchFamily="18" charset="0"/>
              </a:rPr>
              <a:t>≤2</a:t>
            </a:r>
            <a:r>
              <a:rPr lang="zh-CN" sz="2800" dirty="0">
                <a:solidFill>
                  <a:schemeClr val="tx1"/>
                </a:solidFill>
                <a:latin typeface="Times New Roman" panose="02020603050405020304" pitchFamily="18" charset="0"/>
                <a:ea typeface="黑体" panose="02010609060101010101" charset="-122"/>
                <a:cs typeface="Times New Roman" panose="02020603050405020304" pitchFamily="18" charset="0"/>
              </a:rPr>
              <a:t>，</a:t>
            </a:r>
            <a:r>
              <a:rPr lang="en-US" sz="2800" i="1" dirty="0">
                <a:solidFill>
                  <a:schemeClr val="tx1"/>
                </a:solidFill>
                <a:latin typeface="Times New Roman" panose="02020603050405020304" pitchFamily="18" charset="0"/>
                <a:ea typeface="黑体" panose="02010609060101010101" charset="-122"/>
                <a:cs typeface="Times New Roman" panose="02020603050405020304" pitchFamily="18" charset="0"/>
              </a:rPr>
              <a:t>x</a:t>
            </a:r>
            <a:r>
              <a:rPr lang="en-US" sz="2800" baseline="30000" dirty="0">
                <a:solidFill>
                  <a:schemeClr val="tx1"/>
                </a:solidFill>
                <a:latin typeface="Times New Roman" panose="02020603050405020304" pitchFamily="18" charset="0"/>
                <a:ea typeface="黑体" panose="02010609060101010101" charset="-122"/>
                <a:cs typeface="Times New Roman" panose="02020603050405020304" pitchFamily="18" charset="0"/>
              </a:rPr>
              <a:t>2</a:t>
            </a:r>
            <a:r>
              <a:rPr lang="zh-CN" sz="2800" dirty="0">
                <a:solidFill>
                  <a:schemeClr val="tx1"/>
                </a:solidFill>
                <a:latin typeface="Times New Roman" panose="02020603050405020304" pitchFamily="18" charset="0"/>
                <a:ea typeface="黑体" panose="02010609060101010101" charset="-122"/>
                <a:cs typeface="Times New Roman" panose="02020603050405020304" pitchFamily="18" charset="0"/>
              </a:rPr>
              <a:t>－</a:t>
            </a:r>
            <a:r>
              <a:rPr lang="en-US" sz="2800" i="1" dirty="0">
                <a:solidFill>
                  <a:schemeClr val="tx1"/>
                </a:solidFill>
                <a:latin typeface="Times New Roman" panose="02020603050405020304" pitchFamily="18" charset="0"/>
                <a:ea typeface="黑体" panose="02010609060101010101" charset="-122"/>
                <a:cs typeface="Times New Roman" panose="02020603050405020304" pitchFamily="18" charset="0"/>
              </a:rPr>
              <a:t>m</a:t>
            </a:r>
            <a:r>
              <a:rPr lang="en-US" sz="2800" dirty="0">
                <a:solidFill>
                  <a:schemeClr val="tx1"/>
                </a:solidFill>
                <a:latin typeface="Times New Roman" panose="02020603050405020304" pitchFamily="18" charset="0"/>
                <a:ea typeface="黑体" panose="02010609060101010101" charset="-122"/>
                <a:cs typeface="Times New Roman" panose="02020603050405020304" pitchFamily="18" charset="0"/>
              </a:rPr>
              <a:t>≥0”</a:t>
            </a:r>
            <a:r>
              <a:rPr lang="zh-CN" sz="2800" dirty="0">
                <a:solidFill>
                  <a:schemeClr val="tx1"/>
                </a:solidFill>
                <a:latin typeface="Times New Roman" panose="02020603050405020304" pitchFamily="18" charset="0"/>
                <a:ea typeface="黑体" panose="02010609060101010101" charset="-122"/>
                <a:cs typeface="Times New Roman" panose="02020603050405020304" pitchFamily="18" charset="0"/>
              </a:rPr>
              <a:t>为真命题，求实数</a:t>
            </a:r>
            <a:r>
              <a:rPr lang="en-US" sz="2800" i="1" dirty="0">
                <a:solidFill>
                  <a:schemeClr val="tx1"/>
                </a:solidFill>
                <a:latin typeface="Times New Roman" panose="02020603050405020304" pitchFamily="18" charset="0"/>
                <a:ea typeface="黑体" panose="02010609060101010101" charset="-122"/>
                <a:cs typeface="Times New Roman" panose="02020603050405020304" pitchFamily="18" charset="0"/>
              </a:rPr>
              <a:t>m</a:t>
            </a:r>
            <a:r>
              <a:rPr lang="zh-CN" sz="2800" dirty="0">
                <a:solidFill>
                  <a:schemeClr val="tx1"/>
                </a:solidFill>
                <a:latin typeface="Times New Roman" panose="02020603050405020304" pitchFamily="18" charset="0"/>
                <a:ea typeface="黑体" panose="02010609060101010101" charset="-122"/>
                <a:cs typeface="Times New Roman" panose="02020603050405020304" pitchFamily="18" charset="0"/>
              </a:rPr>
              <a:t>的取值范围</a:t>
            </a:r>
            <a:r>
              <a:rPr lang="zh-CN" sz="2800" dirty="0">
                <a:latin typeface="黑体" panose="02010609060101010101" charset="-122"/>
                <a:ea typeface="黑体" panose="02010609060101010101" charset="-122"/>
                <a:cs typeface="黑体" panose="02010609060101010101" charset="-122"/>
                <a:sym typeface="+mn-ea"/>
              </a:rPr>
              <a:t>．</a:t>
            </a:r>
            <a:endParaRPr lang="en-US" altLang="zh-CN" sz="280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p:txBody>
      </p:sp>
      <p:sp>
        <p:nvSpPr>
          <p:cNvPr id="3" name="文本框 2"/>
          <p:cNvSpPr txBox="1"/>
          <p:nvPr>
            <p:custDataLst>
              <p:tags r:id="rId3"/>
            </p:custDataLst>
          </p:nvPr>
        </p:nvSpPr>
        <p:spPr>
          <a:xfrm>
            <a:off x="1961515" y="3059430"/>
            <a:ext cx="5506085" cy="521970"/>
          </a:xfrm>
          <a:prstGeom prst="rect">
            <a:avLst/>
          </a:prstGeom>
          <a:noFill/>
        </p:spPr>
        <p:txBody>
          <a:bodyPr wrap="none" rtlCol="0">
            <a:spAutoFit/>
          </a:bodyPr>
          <a:lstStyle/>
          <a:p>
            <a:pPr algn="l"/>
            <a:r>
              <a:rPr lang="zh-CN" altLang="en-US" sz="2800">
                <a:latin typeface="Times New Roman" panose="02020603050405020304" pitchFamily="18" charset="0"/>
                <a:ea typeface="楷体" panose="02010609060101010101" charset="-122"/>
                <a:cs typeface="Times New Roman" panose="02020603050405020304" pitchFamily="18" charset="0"/>
                <a:sym typeface="+mn-ea"/>
              </a:rPr>
              <a:t>因为</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任意</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1≤</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x</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≤2</a:t>
            </a:r>
            <a:r>
              <a:rPr 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x</a:t>
            </a:r>
            <a:r>
              <a:rPr lang="en-US" sz="2800" baseline="300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2</a:t>
            </a:r>
            <a:r>
              <a:rPr 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m</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≥0”</a:t>
            </a:r>
            <a:r>
              <a:rPr 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成立，</a:t>
            </a:r>
            <a:endPar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endParaRPr>
          </a:p>
        </p:txBody>
      </p:sp>
      <p:sp>
        <p:nvSpPr>
          <p:cNvPr id="4" name="文本框 3"/>
          <p:cNvSpPr txBox="1"/>
          <p:nvPr>
            <p:custDataLst>
              <p:tags r:id="rId4"/>
            </p:custDataLst>
          </p:nvPr>
        </p:nvSpPr>
        <p:spPr>
          <a:xfrm>
            <a:off x="1961515" y="3729990"/>
            <a:ext cx="7337425" cy="521970"/>
          </a:xfrm>
          <a:prstGeom prst="rect">
            <a:avLst/>
          </a:prstGeom>
          <a:noFill/>
        </p:spPr>
        <p:txBody>
          <a:bodyPr wrap="none" rtlCol="0">
            <a:spAutoFit/>
          </a:bodyPr>
          <a:lstStyle/>
          <a:p>
            <a:pPr algn="l" fontAlgn="auto">
              <a:lnSpc>
                <a:spcPct val="100000"/>
              </a:lnSpc>
            </a:pPr>
            <a:r>
              <a:rPr lang="zh-CN" altLang="en-US" sz="2800">
                <a:latin typeface="Times New Roman" panose="02020603050405020304" pitchFamily="18" charset="0"/>
                <a:ea typeface="楷体" panose="02010609060101010101" charset="-122"/>
                <a:cs typeface="Times New Roman" panose="02020603050405020304" pitchFamily="18" charset="0"/>
                <a:sym typeface="+mn-ea"/>
              </a:rPr>
              <a:t>所以</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x</a:t>
            </a:r>
            <a:r>
              <a:rPr lang="en-US" sz="2800" baseline="300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2</a:t>
            </a:r>
            <a:r>
              <a:rPr 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m</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≥0</a:t>
            </a:r>
            <a:r>
              <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，即</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m</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x</a:t>
            </a:r>
            <a:r>
              <a:rPr lang="en-US" sz="2800" baseline="300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2</a:t>
            </a:r>
            <a:r>
              <a:rPr 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对任意的</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1≤</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x</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≤2</a:t>
            </a:r>
            <a:r>
              <a:rPr 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恒成立，</a:t>
            </a:r>
            <a:endParaRPr lang="en-US" alt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endParaRPr>
          </a:p>
        </p:txBody>
      </p:sp>
      <p:sp>
        <p:nvSpPr>
          <p:cNvPr id="6" name="文本框 5"/>
          <p:cNvSpPr txBox="1"/>
          <p:nvPr>
            <p:custDataLst>
              <p:tags r:id="rId5"/>
            </p:custDataLst>
          </p:nvPr>
        </p:nvSpPr>
        <p:spPr>
          <a:xfrm>
            <a:off x="530225" y="1718310"/>
            <a:ext cx="7524115" cy="521970"/>
          </a:xfrm>
          <a:prstGeom prst="rect">
            <a:avLst/>
          </a:prstGeom>
          <a:noFill/>
        </p:spPr>
        <p:txBody>
          <a:bodyPr wrap="none" rtlCol="0">
            <a:spAutoFit/>
          </a:bodyPr>
          <a:lstStyle/>
          <a:p>
            <a:pPr algn="l"/>
            <a:r>
              <a:rPr lang="zh-CN" altLang="en-US" sz="2800">
                <a:latin typeface="Times New Roman" panose="02020603050405020304" pitchFamily="18" charset="0"/>
                <a:ea typeface="楷体" panose="02010609060101010101" charset="-122"/>
                <a:cs typeface="Times New Roman" panose="02020603050405020304" pitchFamily="18" charset="0"/>
                <a:sym typeface="+mn-ea"/>
              </a:rPr>
              <a:t>【解析】因为</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y</a:t>
            </a:r>
            <a:r>
              <a:rPr 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x</a:t>
            </a:r>
            <a:r>
              <a:rPr lang="en-US" sz="2800" baseline="300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2</a:t>
            </a:r>
            <a:r>
              <a:rPr 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在</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1≤</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x</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≤2</a:t>
            </a:r>
            <a:r>
              <a:rPr 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上</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y</a:t>
            </a:r>
            <a:r>
              <a:rPr 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随</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x</a:t>
            </a:r>
            <a:r>
              <a:rPr 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增大而增大，</a:t>
            </a:r>
            <a:endParaRPr lang="en-US" alt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endParaRPr>
          </a:p>
        </p:txBody>
      </p:sp>
      <p:sp>
        <p:nvSpPr>
          <p:cNvPr id="7" name="文本框 6"/>
          <p:cNvSpPr txBox="1"/>
          <p:nvPr>
            <p:custDataLst>
              <p:tags r:id="rId6"/>
            </p:custDataLst>
          </p:nvPr>
        </p:nvSpPr>
        <p:spPr>
          <a:xfrm>
            <a:off x="1961515" y="2388870"/>
            <a:ext cx="6260465" cy="521970"/>
          </a:xfrm>
          <a:prstGeom prst="rect">
            <a:avLst/>
          </a:prstGeom>
          <a:noFill/>
        </p:spPr>
        <p:txBody>
          <a:bodyPr wrap="square" rtlCol="0">
            <a:spAutoFit/>
          </a:bodyPr>
          <a:lstStyle/>
          <a:p>
            <a:pPr algn="l"/>
            <a:r>
              <a:rPr lang="zh-CN" altLang="en-US" sz="2800">
                <a:latin typeface="Times New Roman" panose="02020603050405020304" pitchFamily="18" charset="0"/>
                <a:ea typeface="楷体" panose="02010609060101010101" charset="-122"/>
                <a:cs typeface="Times New Roman" panose="02020603050405020304" pitchFamily="18" charset="0"/>
                <a:sym typeface="+mn-ea"/>
              </a:rPr>
              <a:t>所以</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y</a:t>
            </a:r>
            <a:r>
              <a:rPr 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x</a:t>
            </a:r>
            <a:r>
              <a:rPr lang="en-US" sz="2800" baseline="300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2</a:t>
            </a:r>
            <a:r>
              <a:rPr lang="zh-CN" sz="2800">
                <a:latin typeface="Times New Roman" panose="02020603050405020304" pitchFamily="18" charset="0"/>
                <a:ea typeface="楷体" panose="02010609060101010101" charset="-122"/>
                <a:cs typeface="Times New Roman" panose="02020603050405020304" pitchFamily="18" charset="0"/>
                <a:sym typeface="+mn-ea"/>
              </a:rPr>
              <a:t>在</a:t>
            </a:r>
            <a:r>
              <a:rPr lang="en-US" sz="2800">
                <a:latin typeface="Times New Roman" panose="02020603050405020304" pitchFamily="18" charset="0"/>
                <a:ea typeface="楷体" panose="02010609060101010101" charset="-122"/>
                <a:cs typeface="Times New Roman" panose="02020603050405020304" pitchFamily="18" charset="0"/>
                <a:sym typeface="+mn-ea"/>
              </a:rPr>
              <a:t>1≤</a:t>
            </a:r>
            <a:r>
              <a:rPr lang="en-US" sz="2800" i="1">
                <a:latin typeface="Times New Roman" panose="02020603050405020304" pitchFamily="18" charset="0"/>
                <a:ea typeface="楷体" panose="02010609060101010101" charset="-122"/>
                <a:cs typeface="Times New Roman" panose="02020603050405020304" pitchFamily="18" charset="0"/>
                <a:sym typeface="+mn-ea"/>
              </a:rPr>
              <a:t>x</a:t>
            </a:r>
            <a:r>
              <a:rPr lang="en-US" sz="2800">
                <a:latin typeface="Times New Roman" panose="02020603050405020304" pitchFamily="18" charset="0"/>
                <a:ea typeface="楷体" panose="02010609060101010101" charset="-122"/>
                <a:cs typeface="Times New Roman" panose="02020603050405020304" pitchFamily="18" charset="0"/>
                <a:sym typeface="+mn-ea"/>
              </a:rPr>
              <a:t>≤2</a:t>
            </a:r>
            <a:r>
              <a:rPr lang="zh-CN" sz="2800">
                <a:latin typeface="Times New Roman" panose="02020603050405020304" pitchFamily="18" charset="0"/>
                <a:ea typeface="楷体" panose="02010609060101010101" charset="-122"/>
                <a:cs typeface="Times New Roman" panose="02020603050405020304" pitchFamily="18" charset="0"/>
                <a:sym typeface="+mn-ea"/>
              </a:rPr>
              <a:t>上</a:t>
            </a:r>
            <a:r>
              <a:rPr 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的最小值为</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1</a:t>
            </a:r>
            <a:r>
              <a:rPr lang="zh-CN" sz="2800">
                <a:latin typeface="Times New Roman" panose="02020603050405020304" pitchFamily="18" charset="0"/>
                <a:ea typeface="楷体" panose="02010609060101010101" charset="-122"/>
                <a:cs typeface="Times New Roman" panose="02020603050405020304" pitchFamily="18" charset="0"/>
                <a:sym typeface="+mn-ea"/>
              </a:rPr>
              <a:t>．</a:t>
            </a:r>
            <a:endParaRPr lang="en-US" alt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endParaRPr>
          </a:p>
        </p:txBody>
      </p:sp>
      <p:sp>
        <p:nvSpPr>
          <p:cNvPr id="8" name="文本框 7"/>
          <p:cNvSpPr txBox="1"/>
          <p:nvPr>
            <p:custDataLst>
              <p:tags r:id="rId7"/>
            </p:custDataLst>
          </p:nvPr>
        </p:nvSpPr>
        <p:spPr>
          <a:xfrm>
            <a:off x="1961515" y="4400550"/>
            <a:ext cx="1878965" cy="521970"/>
          </a:xfrm>
          <a:prstGeom prst="rect">
            <a:avLst/>
          </a:prstGeom>
          <a:noFill/>
        </p:spPr>
        <p:txBody>
          <a:bodyPr wrap="none" rtlCol="0">
            <a:spAutoFit/>
          </a:bodyPr>
          <a:lstStyle/>
          <a:p>
            <a:pPr algn="l"/>
            <a:r>
              <a:rPr lang="zh-CN" altLang="en-US" sz="2800">
                <a:latin typeface="Times New Roman" panose="02020603050405020304" pitchFamily="18" charset="0"/>
                <a:ea typeface="楷体" panose="02010609060101010101" charset="-122"/>
                <a:cs typeface="Times New Roman" panose="02020603050405020304" pitchFamily="18" charset="0"/>
                <a:sym typeface="+mn-ea"/>
              </a:rPr>
              <a:t>所以</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m</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≤1</a:t>
            </a:r>
            <a:r>
              <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p>
        </p:txBody>
      </p:sp>
      <p:sp>
        <p:nvSpPr>
          <p:cNvPr id="9" name="文本框 8"/>
          <p:cNvSpPr txBox="1"/>
          <p:nvPr>
            <p:custDataLst>
              <p:tags r:id="rId8"/>
            </p:custDataLst>
          </p:nvPr>
        </p:nvSpPr>
        <p:spPr>
          <a:xfrm>
            <a:off x="1961515" y="5071110"/>
            <a:ext cx="5649595" cy="521970"/>
          </a:xfrm>
          <a:prstGeom prst="rect">
            <a:avLst/>
          </a:prstGeom>
          <a:noFill/>
        </p:spPr>
        <p:txBody>
          <a:bodyPr wrap="none" rtlCol="0">
            <a:spAutoFit/>
          </a:bodyPr>
          <a:lstStyle/>
          <a:p>
            <a:pPr algn="l"/>
            <a:r>
              <a:rPr lang="zh-CN" altLang="en-US" sz="2800">
                <a:latin typeface="Times New Roman" panose="02020603050405020304" pitchFamily="18" charset="0"/>
                <a:ea typeface="楷体" panose="02010609060101010101" charset="-122"/>
                <a:cs typeface="Times New Roman" panose="02020603050405020304" pitchFamily="18" charset="0"/>
                <a:sym typeface="+mn-ea"/>
              </a:rPr>
              <a:t>所以</a:t>
            </a:r>
            <a:r>
              <a:rPr 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实数</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m</a:t>
            </a:r>
            <a:r>
              <a:rPr 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的取值范围是</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m</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m</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≤1}</a:t>
            </a:r>
            <a:r>
              <a:rPr lang="zh-CN" sz="2800">
                <a:latin typeface="Times New Roman" panose="02020603050405020304" pitchFamily="18" charset="0"/>
                <a:ea typeface="楷体" panose="02010609060101010101" charset="-122"/>
                <a:cs typeface="Times New Roman" panose="02020603050405020304" pitchFamily="18" charset="0"/>
                <a:sym typeface="+mn-ea"/>
              </a:rPr>
              <a:t>．</a:t>
            </a:r>
            <a:endParaRPr lang="en-US" alt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endParaRPr>
          </a:p>
        </p:txBody>
      </p:sp>
      <p:sp>
        <p:nvSpPr>
          <p:cNvPr id="10" name="文本框 9">
            <a:extLst>
              <a:ext uri="{FF2B5EF4-FFF2-40B4-BE49-F238E27FC236}">
                <a16:creationId xmlns:a16="http://schemas.microsoft.com/office/drawing/2014/main" id="{F3AD2A8F-4442-986B-97B4-227F8B733027}"/>
              </a:ext>
            </a:extLst>
          </p:cNvPr>
          <p:cNvSpPr txBox="1"/>
          <p:nvPr/>
        </p:nvSpPr>
        <p:spPr>
          <a:xfrm>
            <a:off x="0" y="0"/>
            <a:ext cx="4196862"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拓展</a:t>
            </a:r>
            <a:r>
              <a:rPr lang="en-US" altLang="zh-CN" sz="4000" b="1" dirty="0">
                <a:solidFill>
                  <a:schemeClr val="bg1"/>
                </a:solidFill>
                <a:latin typeface="宋体" panose="02010600030101010101" pitchFamily="2" charset="-122"/>
                <a:ea typeface="宋体" panose="02010600030101010101" pitchFamily="2" charset="-122"/>
              </a:rPr>
              <a:t>-</a:t>
            </a:r>
            <a:r>
              <a:rPr lang="zh-CN" altLang="en-US" sz="4000" b="1" dirty="0">
                <a:solidFill>
                  <a:schemeClr val="bg1"/>
                </a:solidFill>
                <a:latin typeface="宋体" panose="02010600030101010101" pitchFamily="2" charset="-122"/>
                <a:ea typeface="宋体" panose="02010600030101010101" pitchFamily="2" charset="-122"/>
              </a:rPr>
              <a:t>恒成立问题</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313055" y="1604010"/>
            <a:ext cx="10061575" cy="3707765"/>
          </a:xfrm>
          <a:prstGeom prst="rect">
            <a:avLst/>
          </a:prstGeom>
          <a:noFill/>
        </p:spPr>
        <p:txBody>
          <a:bodyPr wrap="square" rtlCol="0" anchor="t">
            <a:spAutoFit/>
          </a:bodyPr>
          <a:lstStyle/>
          <a:p>
            <a:pPr fontAlgn="auto">
              <a:lnSpc>
                <a:spcPct val="140000"/>
              </a:lnSpc>
            </a:pPr>
            <a:r>
              <a:rPr lang="zh-CN" altLang="en-US" sz="2800">
                <a:latin typeface="Times New Roman" panose="02020603050405020304" pitchFamily="18" charset="0"/>
                <a:ea typeface="楷体" panose="02010609060101010101" charset="-122"/>
                <a:cs typeface="Times New Roman" panose="02020603050405020304" pitchFamily="18" charset="0"/>
                <a:sym typeface="+mn-ea"/>
              </a:rPr>
              <a:t>【解析】因为</a:t>
            </a:r>
            <a:r>
              <a:rPr lang="en-US" sz="2800" i="1">
                <a:latin typeface="Times New Roman" panose="02020603050405020304" pitchFamily="18" charset="0"/>
                <a:ea typeface="楷体" panose="02010609060101010101" charset="-122"/>
                <a:cs typeface="Times New Roman" panose="02020603050405020304" pitchFamily="18" charset="0"/>
                <a:sym typeface="+mn-ea"/>
              </a:rPr>
              <a:t>y</a:t>
            </a:r>
            <a:r>
              <a:rPr lang="zh-CN" sz="2800">
                <a:latin typeface="Times New Roman" panose="02020603050405020304" pitchFamily="18" charset="0"/>
                <a:ea typeface="楷体" panose="02010609060101010101" charset="-122"/>
                <a:cs typeface="Times New Roman" panose="02020603050405020304" pitchFamily="18" charset="0"/>
                <a:sym typeface="+mn-ea"/>
              </a:rPr>
              <a:t>＝</a:t>
            </a:r>
            <a:r>
              <a:rPr lang="en-US" sz="2800" i="1">
                <a:latin typeface="Times New Roman" panose="02020603050405020304" pitchFamily="18" charset="0"/>
                <a:ea typeface="楷体" panose="02010609060101010101" charset="-122"/>
                <a:cs typeface="Times New Roman" panose="02020603050405020304" pitchFamily="18" charset="0"/>
                <a:sym typeface="+mn-ea"/>
              </a:rPr>
              <a:t>x</a:t>
            </a:r>
            <a:r>
              <a:rPr lang="en-US" sz="2800" baseline="30000">
                <a:latin typeface="Times New Roman" panose="02020603050405020304" pitchFamily="18" charset="0"/>
                <a:ea typeface="楷体" panose="02010609060101010101" charset="-122"/>
                <a:cs typeface="Times New Roman" panose="02020603050405020304" pitchFamily="18" charset="0"/>
                <a:sym typeface="+mn-ea"/>
              </a:rPr>
              <a:t>2</a:t>
            </a:r>
            <a:r>
              <a:rPr lang="zh-CN" sz="2800">
                <a:latin typeface="Times New Roman" panose="02020603050405020304" pitchFamily="18" charset="0"/>
                <a:ea typeface="楷体" panose="02010609060101010101" charset="-122"/>
                <a:cs typeface="Times New Roman" panose="02020603050405020304" pitchFamily="18" charset="0"/>
                <a:sym typeface="+mn-ea"/>
              </a:rPr>
              <a:t>在</a:t>
            </a:r>
            <a:r>
              <a:rPr lang="en-US" sz="2800">
                <a:latin typeface="Times New Roman" panose="02020603050405020304" pitchFamily="18" charset="0"/>
                <a:ea typeface="楷体" panose="02010609060101010101" charset="-122"/>
                <a:cs typeface="Times New Roman" panose="02020603050405020304" pitchFamily="18" charset="0"/>
                <a:sym typeface="+mn-ea"/>
              </a:rPr>
              <a:t>1≤</a:t>
            </a:r>
            <a:r>
              <a:rPr lang="en-US" sz="2800" i="1">
                <a:latin typeface="Times New Roman" panose="02020603050405020304" pitchFamily="18" charset="0"/>
                <a:ea typeface="楷体" panose="02010609060101010101" charset="-122"/>
                <a:cs typeface="Times New Roman" panose="02020603050405020304" pitchFamily="18" charset="0"/>
                <a:sym typeface="+mn-ea"/>
              </a:rPr>
              <a:t>x</a:t>
            </a:r>
            <a:r>
              <a:rPr lang="en-US" sz="2800">
                <a:latin typeface="Times New Roman" panose="02020603050405020304" pitchFamily="18" charset="0"/>
                <a:ea typeface="楷体" panose="02010609060101010101" charset="-122"/>
                <a:cs typeface="Times New Roman" panose="02020603050405020304" pitchFamily="18" charset="0"/>
                <a:sym typeface="+mn-ea"/>
              </a:rPr>
              <a:t>≤2</a:t>
            </a:r>
            <a:r>
              <a:rPr lang="zh-CN" sz="2800">
                <a:latin typeface="Times New Roman" panose="02020603050405020304" pitchFamily="18" charset="0"/>
                <a:ea typeface="楷体" panose="02010609060101010101" charset="-122"/>
                <a:cs typeface="Times New Roman" panose="02020603050405020304" pitchFamily="18" charset="0"/>
                <a:sym typeface="+mn-ea"/>
              </a:rPr>
              <a:t>上</a:t>
            </a:r>
            <a:r>
              <a:rPr lang="en-US" sz="2800" i="1">
                <a:latin typeface="Times New Roman" panose="02020603050405020304" pitchFamily="18" charset="0"/>
                <a:ea typeface="楷体" panose="02010609060101010101" charset="-122"/>
                <a:cs typeface="Times New Roman" panose="02020603050405020304" pitchFamily="18" charset="0"/>
                <a:sym typeface="+mn-ea"/>
              </a:rPr>
              <a:t>y</a:t>
            </a:r>
            <a:r>
              <a:rPr lang="zh-CN" sz="2800">
                <a:latin typeface="Times New Roman" panose="02020603050405020304" pitchFamily="18" charset="0"/>
                <a:ea typeface="楷体" panose="02010609060101010101" charset="-122"/>
                <a:cs typeface="Times New Roman" panose="02020603050405020304" pitchFamily="18" charset="0"/>
                <a:sym typeface="+mn-ea"/>
              </a:rPr>
              <a:t>随</a:t>
            </a:r>
            <a:r>
              <a:rPr lang="en-US" sz="2800" i="1">
                <a:latin typeface="Times New Roman" panose="02020603050405020304" pitchFamily="18" charset="0"/>
                <a:ea typeface="楷体" panose="02010609060101010101" charset="-122"/>
                <a:cs typeface="Times New Roman" panose="02020603050405020304" pitchFamily="18" charset="0"/>
                <a:sym typeface="+mn-ea"/>
              </a:rPr>
              <a:t>x</a:t>
            </a:r>
            <a:r>
              <a:rPr lang="zh-CN" sz="2800">
                <a:latin typeface="Times New Roman" panose="02020603050405020304" pitchFamily="18" charset="0"/>
                <a:ea typeface="楷体" panose="02010609060101010101" charset="-122"/>
                <a:cs typeface="Times New Roman" panose="02020603050405020304" pitchFamily="18" charset="0"/>
                <a:sym typeface="+mn-ea"/>
              </a:rPr>
              <a:t>增大而增大，</a:t>
            </a:r>
            <a:endParaRPr lang="zh-CN" altLang="en-US" sz="2800">
              <a:latin typeface="Times New Roman" panose="02020603050405020304" pitchFamily="18" charset="0"/>
              <a:ea typeface="楷体" panose="02010609060101010101" charset="-122"/>
              <a:cs typeface="Times New Roman" panose="02020603050405020304" pitchFamily="18" charset="0"/>
              <a:sym typeface="+mn-ea"/>
            </a:endParaRPr>
          </a:p>
          <a:p>
            <a:pPr fontAlgn="auto">
              <a:lnSpc>
                <a:spcPct val="140000"/>
              </a:lnSpc>
            </a:pPr>
            <a:r>
              <a:rPr lang="en-US" sz="2800">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所以</a:t>
            </a:r>
            <a:r>
              <a:rPr lang="en-US" sz="2800" i="1">
                <a:latin typeface="Times New Roman" panose="02020603050405020304" pitchFamily="18" charset="0"/>
                <a:ea typeface="楷体" panose="02010609060101010101" charset="-122"/>
                <a:cs typeface="Times New Roman" panose="02020603050405020304" pitchFamily="18" charset="0"/>
                <a:sym typeface="+mn-ea"/>
              </a:rPr>
              <a:t>y</a:t>
            </a:r>
            <a:r>
              <a:rPr lang="zh-CN" sz="2800">
                <a:latin typeface="Times New Roman" panose="02020603050405020304" pitchFamily="18" charset="0"/>
                <a:ea typeface="楷体" panose="02010609060101010101" charset="-122"/>
                <a:cs typeface="Times New Roman" panose="02020603050405020304" pitchFamily="18" charset="0"/>
                <a:sym typeface="+mn-ea"/>
              </a:rPr>
              <a:t>＝</a:t>
            </a:r>
            <a:r>
              <a:rPr lang="en-US" sz="2800" i="1">
                <a:latin typeface="Times New Roman" panose="02020603050405020304" pitchFamily="18" charset="0"/>
                <a:ea typeface="楷体" panose="02010609060101010101" charset="-122"/>
                <a:cs typeface="Times New Roman" panose="02020603050405020304" pitchFamily="18" charset="0"/>
                <a:sym typeface="+mn-ea"/>
              </a:rPr>
              <a:t>x</a:t>
            </a:r>
            <a:r>
              <a:rPr lang="en-US" sz="2800" baseline="30000">
                <a:latin typeface="Times New Roman" panose="02020603050405020304" pitchFamily="18" charset="0"/>
                <a:ea typeface="楷体" panose="02010609060101010101" charset="-122"/>
                <a:cs typeface="Times New Roman" panose="02020603050405020304" pitchFamily="18" charset="0"/>
                <a:sym typeface="+mn-ea"/>
              </a:rPr>
              <a:t>2</a:t>
            </a:r>
            <a:r>
              <a:rPr lang="zh-CN" sz="2800">
                <a:latin typeface="Times New Roman" panose="02020603050405020304" pitchFamily="18" charset="0"/>
                <a:ea typeface="楷体" panose="02010609060101010101" charset="-122"/>
                <a:cs typeface="Times New Roman" panose="02020603050405020304" pitchFamily="18" charset="0"/>
                <a:sym typeface="+mn-ea"/>
              </a:rPr>
              <a:t>在</a:t>
            </a:r>
            <a:r>
              <a:rPr lang="en-US" sz="2800">
                <a:latin typeface="Times New Roman" panose="02020603050405020304" pitchFamily="18" charset="0"/>
                <a:ea typeface="楷体" panose="02010609060101010101" charset="-122"/>
                <a:cs typeface="Times New Roman" panose="02020603050405020304" pitchFamily="18" charset="0"/>
                <a:sym typeface="+mn-ea"/>
              </a:rPr>
              <a:t>1≤</a:t>
            </a:r>
            <a:r>
              <a:rPr lang="en-US" sz="2800" i="1">
                <a:latin typeface="Times New Roman" panose="02020603050405020304" pitchFamily="18" charset="0"/>
                <a:ea typeface="楷体" panose="02010609060101010101" charset="-122"/>
                <a:cs typeface="Times New Roman" panose="02020603050405020304" pitchFamily="18" charset="0"/>
                <a:sym typeface="+mn-ea"/>
              </a:rPr>
              <a:t>x</a:t>
            </a:r>
            <a:r>
              <a:rPr lang="en-US" sz="2800">
                <a:latin typeface="Times New Roman" panose="02020603050405020304" pitchFamily="18" charset="0"/>
                <a:ea typeface="楷体" panose="02010609060101010101" charset="-122"/>
                <a:cs typeface="Times New Roman" panose="02020603050405020304" pitchFamily="18" charset="0"/>
                <a:sym typeface="+mn-ea"/>
              </a:rPr>
              <a:t>≤2</a:t>
            </a:r>
            <a:r>
              <a:rPr lang="zh-CN" sz="2800">
                <a:latin typeface="Times New Roman" panose="02020603050405020304" pitchFamily="18" charset="0"/>
                <a:ea typeface="楷体" panose="02010609060101010101" charset="-122"/>
                <a:cs typeface="Times New Roman" panose="02020603050405020304" pitchFamily="18" charset="0"/>
                <a:sym typeface="+mn-ea"/>
              </a:rPr>
              <a:t>上的最大值为</a:t>
            </a:r>
            <a:r>
              <a:rPr lang="en-US" sz="2800">
                <a:latin typeface="Times New Roman" panose="02020603050405020304" pitchFamily="18" charset="0"/>
                <a:ea typeface="楷体" panose="02010609060101010101" charset="-122"/>
                <a:cs typeface="Times New Roman" panose="02020603050405020304" pitchFamily="18" charset="0"/>
                <a:sym typeface="+mn-ea"/>
              </a:rPr>
              <a:t>2</a:t>
            </a:r>
            <a:r>
              <a:rPr lang="en-US" sz="2800" baseline="30000">
                <a:latin typeface="Times New Roman" panose="02020603050405020304" pitchFamily="18" charset="0"/>
                <a:ea typeface="楷体" panose="02010609060101010101" charset="-122"/>
                <a:cs typeface="Times New Roman" panose="02020603050405020304" pitchFamily="18" charset="0"/>
                <a:sym typeface="+mn-ea"/>
              </a:rPr>
              <a:t>2</a:t>
            </a:r>
            <a:r>
              <a:rPr lang="zh-CN" sz="2800">
                <a:latin typeface="Times New Roman" panose="02020603050405020304" pitchFamily="18" charset="0"/>
                <a:ea typeface="楷体" panose="02010609060101010101" charset="-122"/>
                <a:cs typeface="Times New Roman" panose="02020603050405020304" pitchFamily="18" charset="0"/>
                <a:sym typeface="+mn-ea"/>
              </a:rPr>
              <a:t>＝</a:t>
            </a:r>
            <a:r>
              <a:rPr lang="en-US" sz="2800">
                <a:latin typeface="Times New Roman" panose="02020603050405020304" pitchFamily="18" charset="0"/>
                <a:ea typeface="楷体" panose="02010609060101010101" charset="-122"/>
                <a:cs typeface="Times New Roman" panose="02020603050405020304" pitchFamily="18" charset="0"/>
                <a:sym typeface="+mn-ea"/>
              </a:rPr>
              <a:t>4</a:t>
            </a:r>
            <a:r>
              <a:rPr lang="zh-CN" sz="2800">
                <a:latin typeface="Times New Roman" panose="02020603050405020304" pitchFamily="18" charset="0"/>
                <a:ea typeface="楷体" panose="02010609060101010101" charset="-122"/>
                <a:cs typeface="Times New Roman" panose="02020603050405020304" pitchFamily="18" charset="0"/>
                <a:sym typeface="+mn-ea"/>
              </a:rPr>
              <a:t>．</a:t>
            </a:r>
            <a:endPar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endParaRPr>
          </a:p>
          <a:p>
            <a:pPr fontAlgn="auto">
              <a:lnSpc>
                <a:spcPct val="140000"/>
              </a:lnSpc>
            </a:pPr>
            <a:r>
              <a:rPr lang="en-US" sz="2800">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因为</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存在</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1≤</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x</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≤2</a:t>
            </a:r>
            <a:r>
              <a:rPr 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x</a:t>
            </a:r>
            <a:r>
              <a:rPr lang="en-US" sz="2800" baseline="300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2</a:t>
            </a:r>
            <a:r>
              <a:rPr 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m</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≥0”</a:t>
            </a:r>
            <a:r>
              <a:rPr 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成立，</a:t>
            </a:r>
            <a:endPar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endParaRPr>
          </a:p>
          <a:p>
            <a:pPr fontAlgn="auto">
              <a:lnSpc>
                <a:spcPct val="140000"/>
              </a:lnSpc>
            </a:pPr>
            <a:r>
              <a:rPr lang="en-US" sz="2800">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所以</a:t>
            </a:r>
            <a:r>
              <a:rPr lang="en-US" sz="2800" i="1">
                <a:latin typeface="Times New Roman" panose="02020603050405020304" pitchFamily="18" charset="0"/>
                <a:ea typeface="楷体" panose="02010609060101010101" charset="-122"/>
                <a:cs typeface="Times New Roman" panose="02020603050405020304" pitchFamily="18" charset="0"/>
                <a:sym typeface="+mn-ea"/>
              </a:rPr>
              <a:t>x</a:t>
            </a:r>
            <a:r>
              <a:rPr lang="en-US" sz="2800" baseline="30000">
                <a:latin typeface="Times New Roman" panose="02020603050405020304" pitchFamily="18" charset="0"/>
                <a:ea typeface="楷体" panose="02010609060101010101" charset="-122"/>
                <a:cs typeface="Times New Roman" panose="02020603050405020304" pitchFamily="18" charset="0"/>
                <a:sym typeface="+mn-ea"/>
              </a:rPr>
              <a:t>2</a:t>
            </a:r>
            <a:r>
              <a:rPr lang="zh-CN" sz="2800">
                <a:latin typeface="Times New Roman" panose="02020603050405020304" pitchFamily="18" charset="0"/>
                <a:ea typeface="楷体" panose="02010609060101010101" charset="-122"/>
                <a:cs typeface="Times New Roman" panose="02020603050405020304" pitchFamily="18" charset="0"/>
                <a:sym typeface="+mn-ea"/>
              </a:rPr>
              <a:t>－</a:t>
            </a:r>
            <a:r>
              <a:rPr lang="en-US" sz="2800" i="1">
                <a:latin typeface="Times New Roman" panose="02020603050405020304" pitchFamily="18" charset="0"/>
                <a:ea typeface="楷体" panose="02010609060101010101" charset="-122"/>
                <a:cs typeface="Times New Roman" panose="02020603050405020304" pitchFamily="18" charset="0"/>
                <a:sym typeface="+mn-ea"/>
              </a:rPr>
              <a:t>m</a:t>
            </a:r>
            <a:r>
              <a:rPr lang="en-US" sz="2800">
                <a:latin typeface="Times New Roman" panose="02020603050405020304" pitchFamily="18" charset="0"/>
                <a:ea typeface="楷体" panose="02010609060101010101" charset="-122"/>
                <a:cs typeface="Times New Roman" panose="02020603050405020304" pitchFamily="18" charset="0"/>
                <a:sym typeface="+mn-ea"/>
              </a:rPr>
              <a:t>≥0</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，即</a:t>
            </a:r>
            <a:r>
              <a:rPr lang="en-US" sz="2800" i="1">
                <a:latin typeface="Times New Roman" panose="02020603050405020304" pitchFamily="18" charset="0"/>
                <a:ea typeface="楷体" panose="02010609060101010101" charset="-122"/>
                <a:cs typeface="Times New Roman" panose="02020603050405020304" pitchFamily="18" charset="0"/>
                <a:sym typeface="+mn-ea"/>
              </a:rPr>
              <a:t>m</a:t>
            </a:r>
            <a:r>
              <a:rPr lang="en-US" sz="2800">
                <a:latin typeface="Times New Roman" panose="02020603050405020304" pitchFamily="18" charset="0"/>
                <a:ea typeface="楷体" panose="02010609060101010101" charset="-122"/>
                <a:cs typeface="Times New Roman" panose="02020603050405020304" pitchFamily="18" charset="0"/>
                <a:sym typeface="+mn-ea"/>
              </a:rPr>
              <a:t>≤</a:t>
            </a:r>
            <a:r>
              <a:rPr lang="en-US" sz="2800" i="1">
                <a:latin typeface="Times New Roman" panose="02020603050405020304" pitchFamily="18" charset="0"/>
                <a:ea typeface="楷体" panose="02010609060101010101" charset="-122"/>
                <a:cs typeface="Times New Roman" panose="02020603050405020304" pitchFamily="18" charset="0"/>
                <a:sym typeface="+mn-ea"/>
              </a:rPr>
              <a:t>x</a:t>
            </a:r>
            <a:r>
              <a:rPr lang="en-US" sz="2800" baseline="30000">
                <a:latin typeface="Times New Roman" panose="02020603050405020304" pitchFamily="18" charset="0"/>
                <a:ea typeface="楷体" panose="02010609060101010101" charset="-122"/>
                <a:cs typeface="Times New Roman" panose="02020603050405020304" pitchFamily="18" charset="0"/>
                <a:sym typeface="+mn-ea"/>
              </a:rPr>
              <a:t>2</a:t>
            </a:r>
            <a:r>
              <a:rPr 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在</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1≤</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x</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≤2</a:t>
            </a:r>
            <a:r>
              <a:rPr 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有解，</a:t>
            </a:r>
          </a:p>
          <a:p>
            <a:pPr fontAlgn="auto">
              <a:lnSpc>
                <a:spcPct val="140000"/>
              </a:lnSpc>
            </a:pPr>
            <a:r>
              <a:rPr lang="en-US" sz="2800">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所以</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m</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≤4</a:t>
            </a:r>
            <a:r>
              <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endPar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endParaRPr>
          </a:p>
          <a:p>
            <a:pPr fontAlgn="auto">
              <a:lnSpc>
                <a:spcPct val="140000"/>
              </a:lnSpc>
            </a:pPr>
            <a:r>
              <a:rPr lang="en-US" sz="2800">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所以</a:t>
            </a:r>
            <a:r>
              <a:rPr 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实数</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m</a:t>
            </a:r>
            <a:r>
              <a:rPr 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的取值范围是</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m</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r>
              <a:rPr lang="en-US"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m</a:t>
            </a:r>
            <a:r>
              <a:rPr 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≤4}</a:t>
            </a:r>
            <a:r>
              <a:rPr lang="zh-CN" sz="2800">
                <a:latin typeface="Times New Roman" panose="02020603050405020304" pitchFamily="18" charset="0"/>
                <a:ea typeface="楷体" panose="02010609060101010101" charset="-122"/>
                <a:cs typeface="Times New Roman" panose="02020603050405020304" pitchFamily="18" charset="0"/>
                <a:sym typeface="+mn-ea"/>
              </a:rPr>
              <a:t>．</a:t>
            </a:r>
            <a:endPar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endParaRPr>
          </a:p>
        </p:txBody>
      </p:sp>
      <p:sp>
        <p:nvSpPr>
          <p:cNvPr id="4" name="文本框 3">
            <a:extLst>
              <a:ext uri="{FF2B5EF4-FFF2-40B4-BE49-F238E27FC236}">
                <a16:creationId xmlns:a16="http://schemas.microsoft.com/office/drawing/2014/main" id="{60C4BFE7-03C6-1E73-3801-8B9E17424D3D}"/>
              </a:ext>
            </a:extLst>
          </p:cNvPr>
          <p:cNvSpPr txBox="1"/>
          <p:nvPr/>
        </p:nvSpPr>
        <p:spPr>
          <a:xfrm>
            <a:off x="0" y="0"/>
            <a:ext cx="4536831"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拓展</a:t>
            </a:r>
            <a:r>
              <a:rPr lang="en-US" altLang="zh-CN" sz="4000" b="1" dirty="0">
                <a:solidFill>
                  <a:schemeClr val="bg1"/>
                </a:solidFill>
                <a:latin typeface="宋体" panose="02010600030101010101" pitchFamily="2" charset="-122"/>
                <a:ea typeface="宋体" panose="02010600030101010101" pitchFamily="2" charset="-122"/>
              </a:rPr>
              <a:t>-</a:t>
            </a:r>
            <a:r>
              <a:rPr lang="zh-CN" altLang="en-US" sz="4000" b="1" dirty="0">
                <a:solidFill>
                  <a:schemeClr val="bg1"/>
                </a:solidFill>
                <a:latin typeface="宋体" panose="02010600030101010101" pitchFamily="2" charset="-122"/>
                <a:ea typeface="宋体" panose="02010600030101010101" pitchFamily="2" charset="-122"/>
              </a:rPr>
              <a:t>能成立问题</a:t>
            </a:r>
          </a:p>
        </p:txBody>
      </p:sp>
      <p:sp>
        <p:nvSpPr>
          <p:cNvPr id="5" name="文本框 4">
            <a:extLst>
              <a:ext uri="{FF2B5EF4-FFF2-40B4-BE49-F238E27FC236}">
                <a16:creationId xmlns:a16="http://schemas.microsoft.com/office/drawing/2014/main" id="{83A6124E-C70D-7089-C2B9-1F87F1AA2B18}"/>
              </a:ext>
            </a:extLst>
          </p:cNvPr>
          <p:cNvSpPr txBox="1"/>
          <p:nvPr>
            <p:custDataLst>
              <p:tags r:id="rId3"/>
            </p:custDataLst>
          </p:nvPr>
        </p:nvSpPr>
        <p:spPr>
          <a:xfrm>
            <a:off x="211455" y="851535"/>
            <a:ext cx="11767820" cy="592213"/>
          </a:xfrm>
          <a:prstGeom prst="rect">
            <a:avLst/>
          </a:prstGeom>
          <a:noFill/>
          <a:ln w="9525">
            <a:noFill/>
          </a:ln>
        </p:spPr>
        <p:txBody>
          <a:bodyPr wrap="square">
            <a:spAutoFit/>
          </a:bodyPr>
          <a:lstStyle/>
          <a:p>
            <a:pPr fontAlgn="auto">
              <a:lnSpc>
                <a:spcPct val="130000"/>
              </a:lnSpc>
            </a:pPr>
            <a:r>
              <a:rPr lang="zh-CN" sz="2800" dirty="0">
                <a:solidFill>
                  <a:schemeClr val="tx1"/>
                </a:solidFill>
                <a:latin typeface="Times New Roman" panose="02020603050405020304" pitchFamily="18" charset="0"/>
                <a:ea typeface="黑体" panose="02010609060101010101" charset="-122"/>
                <a:cs typeface="Times New Roman" panose="02020603050405020304" pitchFamily="18" charset="0"/>
              </a:rPr>
              <a:t>例</a:t>
            </a:r>
            <a:r>
              <a:rPr lang="zh-CN" altLang="en-US" sz="2800" dirty="0">
                <a:solidFill>
                  <a:schemeClr val="tx1"/>
                </a:solidFill>
                <a:latin typeface="Times New Roman" panose="02020603050405020304" pitchFamily="18" charset="0"/>
                <a:ea typeface="黑体" panose="02010609060101010101" charset="-122"/>
                <a:cs typeface="Times New Roman" panose="02020603050405020304" pitchFamily="18" charset="0"/>
              </a:rPr>
              <a:t> </a:t>
            </a:r>
            <a:r>
              <a:rPr lang="zh-CN" sz="2800" dirty="0">
                <a:solidFill>
                  <a:schemeClr val="tx1"/>
                </a:solidFill>
                <a:latin typeface="Times New Roman" panose="02020603050405020304" pitchFamily="18" charset="0"/>
                <a:ea typeface="黑体" panose="02010609060101010101" charset="-122"/>
                <a:cs typeface="Times New Roman" panose="02020603050405020304" pitchFamily="18" charset="0"/>
              </a:rPr>
              <a:t>已知命题</a:t>
            </a:r>
            <a:r>
              <a:rPr lang="en-US" sz="2800" dirty="0">
                <a:solidFill>
                  <a:schemeClr val="tx1"/>
                </a:solidFill>
                <a:latin typeface="Times New Roman" panose="02020603050405020304" pitchFamily="18" charset="0"/>
                <a:ea typeface="黑体" panose="02010609060101010101" charset="-122"/>
                <a:cs typeface="Times New Roman" panose="02020603050405020304" pitchFamily="18" charset="0"/>
              </a:rPr>
              <a:t>“</a:t>
            </a:r>
            <a:r>
              <a:rPr lang="zh-CN" altLang="en-US" sz="2800" dirty="0">
                <a:latin typeface="Times New Roman" panose="02020603050405020304" pitchFamily="18" charset="0"/>
                <a:ea typeface="黑体" panose="02010609060101010101" charset="-122"/>
                <a:cs typeface="Times New Roman" panose="02020603050405020304" pitchFamily="18" charset="0"/>
              </a:rPr>
              <a:t>存在</a:t>
            </a:r>
            <a:r>
              <a:rPr lang="en-US" sz="2800" dirty="0">
                <a:solidFill>
                  <a:schemeClr val="tx1"/>
                </a:solidFill>
                <a:latin typeface="Times New Roman" panose="02020603050405020304" pitchFamily="18" charset="0"/>
                <a:ea typeface="黑体" panose="02010609060101010101" charset="-122"/>
                <a:cs typeface="Times New Roman" panose="02020603050405020304" pitchFamily="18" charset="0"/>
              </a:rPr>
              <a:t>1≤</a:t>
            </a:r>
            <a:r>
              <a:rPr lang="en-US" sz="2800" i="1" dirty="0">
                <a:solidFill>
                  <a:schemeClr val="tx1"/>
                </a:solidFill>
                <a:latin typeface="Times New Roman" panose="02020603050405020304" pitchFamily="18" charset="0"/>
                <a:ea typeface="黑体" panose="02010609060101010101" charset="-122"/>
                <a:cs typeface="Times New Roman" panose="02020603050405020304" pitchFamily="18" charset="0"/>
              </a:rPr>
              <a:t>x</a:t>
            </a:r>
            <a:r>
              <a:rPr lang="en-US" sz="2800" dirty="0">
                <a:solidFill>
                  <a:schemeClr val="tx1"/>
                </a:solidFill>
                <a:latin typeface="Times New Roman" panose="02020603050405020304" pitchFamily="18" charset="0"/>
                <a:ea typeface="黑体" panose="02010609060101010101" charset="-122"/>
                <a:cs typeface="Times New Roman" panose="02020603050405020304" pitchFamily="18" charset="0"/>
              </a:rPr>
              <a:t>≤2</a:t>
            </a:r>
            <a:r>
              <a:rPr lang="zh-CN" sz="2800" dirty="0">
                <a:solidFill>
                  <a:schemeClr val="tx1"/>
                </a:solidFill>
                <a:latin typeface="Times New Roman" panose="02020603050405020304" pitchFamily="18" charset="0"/>
                <a:ea typeface="黑体" panose="02010609060101010101" charset="-122"/>
                <a:cs typeface="Times New Roman" panose="02020603050405020304" pitchFamily="18" charset="0"/>
              </a:rPr>
              <a:t>，</a:t>
            </a:r>
            <a:r>
              <a:rPr lang="en-US" sz="2800" i="1" dirty="0">
                <a:solidFill>
                  <a:schemeClr val="tx1"/>
                </a:solidFill>
                <a:latin typeface="Times New Roman" panose="02020603050405020304" pitchFamily="18" charset="0"/>
                <a:ea typeface="黑体" panose="02010609060101010101" charset="-122"/>
                <a:cs typeface="Times New Roman" panose="02020603050405020304" pitchFamily="18" charset="0"/>
              </a:rPr>
              <a:t>x</a:t>
            </a:r>
            <a:r>
              <a:rPr lang="en-US" sz="2800" baseline="30000" dirty="0">
                <a:solidFill>
                  <a:schemeClr val="tx1"/>
                </a:solidFill>
                <a:latin typeface="Times New Roman" panose="02020603050405020304" pitchFamily="18" charset="0"/>
                <a:ea typeface="黑体" panose="02010609060101010101" charset="-122"/>
                <a:cs typeface="Times New Roman" panose="02020603050405020304" pitchFamily="18" charset="0"/>
              </a:rPr>
              <a:t>2</a:t>
            </a:r>
            <a:r>
              <a:rPr lang="zh-CN" sz="2800" dirty="0">
                <a:solidFill>
                  <a:schemeClr val="tx1"/>
                </a:solidFill>
                <a:latin typeface="Times New Roman" panose="02020603050405020304" pitchFamily="18" charset="0"/>
                <a:ea typeface="黑体" panose="02010609060101010101" charset="-122"/>
                <a:cs typeface="Times New Roman" panose="02020603050405020304" pitchFamily="18" charset="0"/>
              </a:rPr>
              <a:t>－</a:t>
            </a:r>
            <a:r>
              <a:rPr lang="en-US" sz="2800" i="1" dirty="0">
                <a:solidFill>
                  <a:schemeClr val="tx1"/>
                </a:solidFill>
                <a:latin typeface="Times New Roman" panose="02020603050405020304" pitchFamily="18" charset="0"/>
                <a:ea typeface="黑体" panose="02010609060101010101" charset="-122"/>
                <a:cs typeface="Times New Roman" panose="02020603050405020304" pitchFamily="18" charset="0"/>
              </a:rPr>
              <a:t>m</a:t>
            </a:r>
            <a:r>
              <a:rPr lang="en-US" sz="2800" dirty="0">
                <a:solidFill>
                  <a:schemeClr val="tx1"/>
                </a:solidFill>
                <a:latin typeface="Times New Roman" panose="02020603050405020304" pitchFamily="18" charset="0"/>
                <a:ea typeface="黑体" panose="02010609060101010101" charset="-122"/>
                <a:cs typeface="Times New Roman" panose="02020603050405020304" pitchFamily="18" charset="0"/>
              </a:rPr>
              <a:t>≥0”</a:t>
            </a:r>
            <a:r>
              <a:rPr lang="zh-CN" sz="2800" dirty="0">
                <a:solidFill>
                  <a:schemeClr val="tx1"/>
                </a:solidFill>
                <a:latin typeface="Times New Roman" panose="02020603050405020304" pitchFamily="18" charset="0"/>
                <a:ea typeface="黑体" panose="02010609060101010101" charset="-122"/>
                <a:cs typeface="Times New Roman" panose="02020603050405020304" pitchFamily="18" charset="0"/>
              </a:rPr>
              <a:t>为真命题，求实数</a:t>
            </a:r>
            <a:r>
              <a:rPr lang="en-US" sz="2800" i="1" dirty="0">
                <a:solidFill>
                  <a:schemeClr val="tx1"/>
                </a:solidFill>
                <a:latin typeface="Times New Roman" panose="02020603050405020304" pitchFamily="18" charset="0"/>
                <a:ea typeface="黑体" panose="02010609060101010101" charset="-122"/>
                <a:cs typeface="Times New Roman" panose="02020603050405020304" pitchFamily="18" charset="0"/>
              </a:rPr>
              <a:t>m</a:t>
            </a:r>
            <a:r>
              <a:rPr lang="zh-CN" sz="2800" dirty="0">
                <a:solidFill>
                  <a:schemeClr val="tx1"/>
                </a:solidFill>
                <a:latin typeface="Times New Roman" panose="02020603050405020304" pitchFamily="18" charset="0"/>
                <a:ea typeface="黑体" panose="02010609060101010101" charset="-122"/>
                <a:cs typeface="Times New Roman" panose="02020603050405020304" pitchFamily="18" charset="0"/>
              </a:rPr>
              <a:t>的取值范围</a:t>
            </a:r>
            <a:r>
              <a:rPr lang="zh-CN" sz="2800" dirty="0">
                <a:latin typeface="黑体" panose="02010609060101010101" charset="-122"/>
                <a:ea typeface="黑体" panose="02010609060101010101" charset="-122"/>
                <a:cs typeface="黑体" panose="02010609060101010101" charset="-122"/>
                <a:sym typeface="+mn-ea"/>
              </a:rPr>
              <a:t>．</a:t>
            </a:r>
            <a:endParaRPr lang="en-US" altLang="zh-CN" sz="280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99390" y="770255"/>
            <a:ext cx="11791950" cy="1140460"/>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a:spAutoFit/>
          </a:bodyPr>
          <a:lstStyle/>
          <a:p>
            <a:pPr algn="l" defTabSz="914400" fontAlgn="auto">
              <a:lnSpc>
                <a:spcPct val="130000"/>
              </a:lnSpc>
              <a:tabLst>
                <a:tab pos="1614805" algn="l"/>
                <a:tab pos="5292725" algn="l"/>
                <a:tab pos="9688830" algn="l"/>
              </a:tabLst>
            </a:pPr>
            <a:r>
              <a:rPr lang="zh-CN" altLang="en-US" sz="2400" b="1">
                <a:solidFill>
                  <a:srgbClr val="C00000"/>
                </a:solidFill>
                <a:latin typeface="Times New Roman" panose="02020603050405020304" pitchFamily="18" charset="0"/>
                <a:ea typeface="黑体" panose="02010609060101010101" charset="-122"/>
                <a:cs typeface="Times New Roman" panose="02020603050405020304" pitchFamily="18" charset="0"/>
                <a:sym typeface="+mn-ea"/>
              </a:rPr>
              <a:t>全称量词</a:t>
            </a:r>
            <a:r>
              <a:rPr lang="zh-CN" altLang="en-US" sz="2400" b="1">
                <a:solidFill>
                  <a:srgbClr val="002060"/>
                </a:solidFill>
                <a:latin typeface="Times New Roman" panose="02020603050405020304" pitchFamily="18" charset="0"/>
                <a:ea typeface="黑体" panose="02010609060101010101" charset="-122"/>
                <a:cs typeface="Times New Roman" panose="02020603050405020304" pitchFamily="18" charset="0"/>
                <a:sym typeface="+mn-ea"/>
              </a:rPr>
              <a:t>：</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短语“</a:t>
            </a:r>
            <a:r>
              <a:rPr lang="zh-CN" altLang="en-US" sz="2400">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所有的</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任意一个</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”在逻辑中通常叫做</a:t>
            </a:r>
            <a:r>
              <a:rPr lang="zh-CN" altLang="en-US" sz="2400" b="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全称量词</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a:t>
            </a:r>
          </a:p>
          <a:p>
            <a:pPr algn="l" defTabSz="914400" fontAlgn="auto">
              <a:lnSpc>
                <a:spcPct val="130000"/>
              </a:lnSpc>
              <a:tabLst>
                <a:tab pos="1614805" algn="l"/>
                <a:tab pos="5292725" algn="l"/>
                <a:tab pos="9688830" algn="l"/>
              </a:tabLst>
            </a:pPr>
            <a:r>
              <a:rPr lang="zh-CN" altLang="en-US" sz="2400">
                <a:latin typeface="Times New Roman" panose="02020603050405020304" pitchFamily="18" charset="0"/>
                <a:ea typeface="楷体" panose="02010609060101010101" charset="-122"/>
                <a:cs typeface="Times New Roman" panose="02020603050405020304" pitchFamily="18" charset="0"/>
                <a:sym typeface="+mn-ea"/>
              </a:rPr>
              <a:t> </a:t>
            </a:r>
            <a:r>
              <a:rPr lang="en-US" altLang="zh-CN" sz="2400">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并用符号“</a:t>
            </a:r>
            <a:r>
              <a:rPr lang="en-US" altLang="zh-CN" sz="240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表示</a:t>
            </a:r>
            <a:r>
              <a:rPr lang="zh-CN" altLang="en-US" sz="2400">
                <a:latin typeface="Times New Roman" panose="02020603050405020304" pitchFamily="18" charset="0"/>
                <a:ea typeface="黑体" panose="02010609060101010101" charset="-122"/>
                <a:cs typeface="Times New Roman" panose="02020603050405020304" pitchFamily="18" charset="0"/>
                <a:sym typeface="+mn-ea"/>
              </a:rPr>
              <a:t>．</a:t>
            </a:r>
            <a:endParaRPr kumimoji="0" lang="zh-CN" altLang="en-US" sz="2400" b="0" i="0" u="none" strike="noStrike" cap="none" spc="0" normalizeH="0" baseline="0">
              <a:ln>
                <a:noFill/>
              </a:ln>
              <a:solidFill>
                <a:srgbClr val="000000"/>
              </a:solidFill>
              <a:effectLst/>
              <a:uFillTx/>
              <a:latin typeface="Times New Roman" panose="02020603050405020304" pitchFamily="18" charset="0"/>
              <a:ea typeface="黑体" panose="02010609060101010101" charset="-122"/>
              <a:cs typeface="Times New Roman" panose="02020603050405020304" pitchFamily="18" charset="0"/>
              <a:sym typeface="Calibri"/>
            </a:endParaRPr>
          </a:p>
        </p:txBody>
      </p:sp>
      <p:sp>
        <p:nvSpPr>
          <p:cNvPr id="3" name="文本框 2"/>
          <p:cNvSpPr txBox="1"/>
          <p:nvPr>
            <p:custDataLst>
              <p:tags r:id="rId3"/>
            </p:custDataLst>
          </p:nvPr>
        </p:nvSpPr>
        <p:spPr>
          <a:xfrm>
            <a:off x="199390" y="2014855"/>
            <a:ext cx="11793855" cy="1140460"/>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a:spAutoFit/>
          </a:bodyPr>
          <a:lstStyle/>
          <a:p>
            <a:pPr algn="l" defTabSz="914400" fontAlgn="auto">
              <a:lnSpc>
                <a:spcPct val="130000"/>
              </a:lnSpc>
              <a:tabLst>
                <a:tab pos="1614805" algn="l"/>
                <a:tab pos="5292725" algn="l"/>
                <a:tab pos="9688830" algn="l"/>
              </a:tabLst>
            </a:pPr>
            <a:r>
              <a:rPr lang="zh-CN" altLang="en-US" sz="2400" b="1">
                <a:solidFill>
                  <a:srgbClr val="C00000"/>
                </a:solidFill>
                <a:latin typeface="Times New Roman" panose="02020603050405020304" pitchFamily="18" charset="0"/>
                <a:ea typeface="黑体" panose="02010609060101010101" charset="-122"/>
                <a:cs typeface="Times New Roman" panose="02020603050405020304" pitchFamily="18" charset="0"/>
                <a:sym typeface="+mn-ea"/>
              </a:rPr>
              <a:t>全称量词命题的表述形式</a:t>
            </a:r>
            <a:r>
              <a:rPr lang="zh-CN" altLang="en-US" sz="2400" b="1">
                <a:solidFill>
                  <a:srgbClr val="002060"/>
                </a:solidFill>
                <a:latin typeface="Times New Roman" panose="02020603050405020304" pitchFamily="18" charset="0"/>
                <a:ea typeface="黑体" panose="02010609060101010101" charset="-122"/>
                <a:cs typeface="Times New Roman" panose="02020603050405020304" pitchFamily="18" charset="0"/>
                <a:sym typeface="+mn-ea"/>
              </a:rPr>
              <a:t>：</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全称量词命题“</a:t>
            </a:r>
            <a:r>
              <a:rPr lang="zh-CN" altLang="en-US" sz="2400" b="1">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对</a:t>
            </a:r>
            <a:r>
              <a:rPr lang="en-US" altLang="zh-CN" sz="2400" b="1" i="1">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M</a:t>
            </a:r>
            <a:r>
              <a:rPr lang="zh-CN" altLang="en-US" sz="2400" b="1">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中任意一个</a:t>
            </a:r>
            <a:r>
              <a:rPr lang="en-US" altLang="zh-CN" sz="2400" b="1" i="1">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x</a:t>
            </a:r>
            <a:r>
              <a:rPr lang="zh-CN" altLang="en-US" sz="2400" b="1">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b="1" i="1" err="1">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p</a:t>
            </a:r>
            <a:r>
              <a:rPr lang="en-US" altLang="zh-CN" sz="2400" b="1" err="1">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b="1" i="1" err="1">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x</a:t>
            </a:r>
            <a:r>
              <a:rPr lang="en-US" altLang="zh-CN" sz="2400" b="1">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b="1">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成立</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a:t>
            </a:r>
          </a:p>
          <a:p>
            <a:pPr algn="l" defTabSz="914400" fontAlgn="auto">
              <a:lnSpc>
                <a:spcPct val="130000"/>
              </a:lnSpc>
              <a:tabLst>
                <a:tab pos="1614805" algn="l"/>
                <a:tab pos="5292725" algn="l"/>
                <a:tab pos="9688830" algn="l"/>
              </a:tabLst>
            </a:pPr>
            <a:r>
              <a:rPr lang="en-US" altLang="zh-CN" sz="2400">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可用符号简记为</a:t>
            </a:r>
            <a:r>
              <a:rPr lang="en-US" altLang="zh-CN" sz="2400">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b="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b="1" i="1" err="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x</a:t>
            </a:r>
            <a:r>
              <a:rPr lang="en-US" altLang="zh-CN" sz="2400" b="1" err="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b="1" i="1" err="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M</a:t>
            </a:r>
            <a:r>
              <a:rPr lang="zh-CN" altLang="en-US" sz="2400" b="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b="1" i="1" err="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p</a:t>
            </a:r>
            <a:r>
              <a:rPr lang="en-US" altLang="zh-CN" sz="2400" b="1" err="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b="1" i="1" err="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x</a:t>
            </a:r>
            <a:r>
              <a:rPr lang="en-US" altLang="zh-CN" sz="2400" b="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b="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a:t>
            </a:r>
            <a:endParaRPr kumimoji="0" lang="zh-CN" altLang="en-US" sz="2400" b="0" i="0" u="none" strike="noStrike" cap="none" spc="0" normalizeH="0" baseline="0">
              <a:ln>
                <a:noFill/>
              </a:ln>
              <a:solidFill>
                <a:srgbClr val="000000"/>
              </a:solidFill>
              <a:effectLst/>
              <a:uFillTx/>
              <a:latin typeface="Times New Roman" panose="02020603050405020304" pitchFamily="18" charset="0"/>
              <a:ea typeface="楷体" panose="02010609060101010101" charset="-122"/>
              <a:cs typeface="Times New Roman" panose="02020603050405020304" pitchFamily="18" charset="0"/>
              <a:sym typeface="Calibri"/>
            </a:endParaRPr>
          </a:p>
        </p:txBody>
      </p:sp>
      <p:sp>
        <p:nvSpPr>
          <p:cNvPr id="6" name="文本框 5"/>
          <p:cNvSpPr txBox="1"/>
          <p:nvPr>
            <p:custDataLst>
              <p:tags r:id="rId4"/>
            </p:custDataLst>
          </p:nvPr>
        </p:nvSpPr>
        <p:spPr>
          <a:xfrm>
            <a:off x="199390" y="3259455"/>
            <a:ext cx="11791950" cy="1140460"/>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a:spAutoFit/>
          </a:bodyPr>
          <a:lstStyle/>
          <a:p>
            <a:pPr algn="l" defTabSz="914400" fontAlgn="auto">
              <a:lnSpc>
                <a:spcPct val="130000"/>
              </a:lnSpc>
              <a:tabLst>
                <a:tab pos="1614805" algn="l"/>
                <a:tab pos="5292725" algn="l"/>
                <a:tab pos="9688830" algn="l"/>
              </a:tabLst>
            </a:pPr>
            <a:r>
              <a:rPr lang="zh-CN" altLang="en-US" sz="2400" b="1">
                <a:solidFill>
                  <a:srgbClr val="C00000"/>
                </a:solidFill>
                <a:latin typeface="黑体" panose="02010609060101010101" charset="-122"/>
                <a:ea typeface="黑体" panose="02010609060101010101" charset="-122"/>
                <a:cs typeface="Times New Roman" panose="02020603050405020304" pitchFamily="18" charset="0"/>
                <a:sym typeface="+mn-ea"/>
              </a:rPr>
              <a:t>存在量词</a:t>
            </a:r>
            <a:r>
              <a:rPr lang="zh-CN" altLang="en-US" sz="2400" b="1">
                <a:solidFill>
                  <a:srgbClr val="C00000"/>
                </a:solidFill>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短语“</a:t>
            </a:r>
            <a:r>
              <a:rPr lang="zh-CN" altLang="en-US" sz="2400" b="1">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存在一个</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b="1">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至少一个</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”在逻辑中通常叫做</a:t>
            </a:r>
            <a:r>
              <a:rPr lang="zh-CN" altLang="en-US" sz="2400" b="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存在量词</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a:t>
            </a:r>
          </a:p>
          <a:p>
            <a:pPr algn="l" defTabSz="914400" fontAlgn="auto">
              <a:lnSpc>
                <a:spcPct val="130000"/>
              </a:lnSpc>
              <a:tabLst>
                <a:tab pos="1614805" algn="l"/>
                <a:tab pos="5292725" algn="l"/>
                <a:tab pos="9688830" algn="l"/>
              </a:tabLst>
            </a:pPr>
            <a:r>
              <a:rPr lang="zh-CN" altLang="en-US" sz="2400">
                <a:latin typeface="Times New Roman" panose="02020603050405020304" pitchFamily="18" charset="0"/>
                <a:ea typeface="楷体" panose="02010609060101010101" charset="-122"/>
                <a:cs typeface="Times New Roman" panose="02020603050405020304" pitchFamily="18" charset="0"/>
                <a:sym typeface="+mn-ea"/>
              </a:rPr>
              <a:t> </a:t>
            </a:r>
            <a:r>
              <a:rPr lang="en-US" altLang="zh-CN" sz="2400">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并用符号“</a:t>
            </a:r>
            <a:r>
              <a:rPr lang="en-US" altLang="zh-CN" sz="2400" b="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表示．</a:t>
            </a:r>
            <a:endParaRPr kumimoji="0" lang="zh-CN" altLang="en-US" sz="2400" b="0" i="0" u="none" strike="noStrike" cap="none" spc="0" normalizeH="0" baseline="0">
              <a:ln>
                <a:noFill/>
              </a:ln>
              <a:solidFill>
                <a:srgbClr val="000000"/>
              </a:solidFill>
              <a:effectLst/>
              <a:uFillTx/>
              <a:latin typeface="Times New Roman" panose="02020603050405020304" pitchFamily="18" charset="0"/>
              <a:ea typeface="楷体" panose="02010609060101010101" charset="-122"/>
              <a:cs typeface="Times New Roman" panose="02020603050405020304" pitchFamily="18" charset="0"/>
              <a:sym typeface="Calibri"/>
            </a:endParaRPr>
          </a:p>
        </p:txBody>
      </p:sp>
      <p:sp>
        <p:nvSpPr>
          <p:cNvPr id="7" name="文本框 6"/>
          <p:cNvSpPr txBox="1"/>
          <p:nvPr>
            <p:custDataLst>
              <p:tags r:id="rId5"/>
            </p:custDataLst>
          </p:nvPr>
        </p:nvSpPr>
        <p:spPr>
          <a:xfrm>
            <a:off x="199390" y="4504055"/>
            <a:ext cx="11793855" cy="1140460"/>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a:spAutoFit/>
          </a:bodyPr>
          <a:lstStyle/>
          <a:p>
            <a:pPr algn="l" defTabSz="914400" fontAlgn="auto">
              <a:lnSpc>
                <a:spcPct val="130000"/>
              </a:lnSpc>
              <a:tabLst>
                <a:tab pos="1614805" algn="l"/>
                <a:tab pos="5292725" algn="l"/>
                <a:tab pos="9688830" algn="l"/>
              </a:tabLst>
            </a:pPr>
            <a:r>
              <a:rPr lang="zh-CN" altLang="en-US" sz="2400" b="1">
                <a:solidFill>
                  <a:srgbClr val="C00000"/>
                </a:solidFill>
                <a:latin typeface="黑体" panose="02010609060101010101" charset="-122"/>
                <a:ea typeface="黑体" panose="02010609060101010101" charset="-122"/>
                <a:cs typeface="Times New Roman" panose="02020603050405020304" pitchFamily="18" charset="0"/>
                <a:sym typeface="+mn-ea"/>
              </a:rPr>
              <a:t>存在量词命题的表述形式：</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全称量词命题“</a:t>
            </a:r>
            <a:r>
              <a:rPr lang="zh-CN" altLang="en-US" sz="2400" b="1">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存在</a:t>
            </a:r>
            <a:r>
              <a:rPr lang="en-US" altLang="zh-CN" sz="2400" b="1" i="1">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M</a:t>
            </a:r>
            <a:r>
              <a:rPr lang="zh-CN" altLang="en-US" sz="2400" b="1">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中的元素</a:t>
            </a:r>
            <a:r>
              <a:rPr lang="en-US" altLang="zh-CN" sz="2400" b="1" i="1">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x</a:t>
            </a:r>
            <a:r>
              <a:rPr lang="zh-CN" altLang="en-US" sz="2400" b="1">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b="1" i="1" err="1">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p</a:t>
            </a:r>
            <a:r>
              <a:rPr lang="en-US" altLang="zh-CN" sz="2400" b="1" err="1">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b="1" i="1" err="1">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x</a:t>
            </a:r>
            <a:r>
              <a:rPr lang="en-US" altLang="zh-CN" sz="2400" b="1">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b="1">
                <a:solidFill>
                  <a:srgbClr val="00B0F0"/>
                </a:solidFill>
                <a:latin typeface="Times New Roman" panose="02020603050405020304" pitchFamily="18" charset="0"/>
                <a:ea typeface="楷体" panose="02010609060101010101" charset="-122"/>
                <a:cs typeface="Times New Roman" panose="02020603050405020304" pitchFamily="18" charset="0"/>
                <a:sym typeface="+mn-ea"/>
              </a:rPr>
              <a:t>成立</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a:t>
            </a:r>
          </a:p>
          <a:p>
            <a:pPr algn="l" defTabSz="914400" fontAlgn="auto">
              <a:lnSpc>
                <a:spcPct val="130000"/>
              </a:lnSpc>
              <a:tabLst>
                <a:tab pos="1614805" algn="l"/>
                <a:tab pos="5292725" algn="l"/>
                <a:tab pos="9688830" algn="l"/>
              </a:tabLst>
            </a:pPr>
            <a:r>
              <a:rPr lang="en-US" altLang="zh-CN" sz="2400">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可用符号简记为</a:t>
            </a:r>
            <a:r>
              <a:rPr lang="en-US" altLang="zh-CN" sz="2400">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b="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b="1" i="1" err="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x</a:t>
            </a:r>
            <a:r>
              <a:rPr lang="en-US" altLang="zh-CN" sz="2400" b="1" err="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b="1" i="1" err="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M</a:t>
            </a:r>
            <a:r>
              <a:rPr lang="zh-CN" altLang="en-US" sz="2400" b="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b="1" i="1" err="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p</a:t>
            </a:r>
            <a:r>
              <a:rPr lang="en-US" altLang="zh-CN" sz="2400" b="1" err="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b="1" i="1" err="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x</a:t>
            </a:r>
            <a:r>
              <a:rPr lang="en-US" altLang="zh-CN" sz="2400" b="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a:t>
            </a:r>
            <a:endParaRPr kumimoji="0" lang="zh-CN" altLang="en-US" sz="2400" b="0" i="0" u="none" strike="noStrike" cap="none" spc="0" normalizeH="0" baseline="0">
              <a:ln>
                <a:noFill/>
              </a:ln>
              <a:solidFill>
                <a:srgbClr val="000000"/>
              </a:solidFill>
              <a:effectLst/>
              <a:uFillTx/>
              <a:latin typeface="Times New Roman" panose="02020603050405020304" pitchFamily="18" charset="0"/>
              <a:ea typeface="楷体" panose="02010609060101010101" charset="-122"/>
              <a:cs typeface="Times New Roman" panose="02020603050405020304" pitchFamily="18" charset="0"/>
              <a:sym typeface="Calibri"/>
            </a:endParaRPr>
          </a:p>
        </p:txBody>
      </p:sp>
      <p:sp>
        <p:nvSpPr>
          <p:cNvPr id="8" name="文本框 7">
            <a:extLst>
              <a:ext uri="{FF2B5EF4-FFF2-40B4-BE49-F238E27FC236}">
                <a16:creationId xmlns:a16="http://schemas.microsoft.com/office/drawing/2014/main" id="{83B855E9-60B5-7FCC-710F-64A695901DC7}"/>
              </a:ext>
            </a:extLst>
          </p:cNvPr>
          <p:cNvSpPr txBox="1"/>
          <p:nvPr/>
        </p:nvSpPr>
        <p:spPr>
          <a:xfrm>
            <a:off x="0" y="0"/>
            <a:ext cx="2263775"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总结</a:t>
            </a:r>
          </a:p>
        </p:txBody>
      </p:sp>
    </p:spTree>
    <p:custDataLst>
      <p:tags r:id="rId1"/>
    </p:custDataLst>
    <p:extLst>
      <p:ext uri="{BB962C8B-B14F-4D97-AF65-F5344CB8AC3E}">
        <p14:creationId xmlns:p14="http://schemas.microsoft.com/office/powerpoint/2010/main" val="3543253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192000"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知识回顾</a:t>
            </a:r>
            <a:r>
              <a:rPr lang="en-US" altLang="zh-CN" sz="4000" b="1" dirty="0">
                <a:solidFill>
                  <a:schemeClr val="bg1"/>
                </a:solidFill>
                <a:latin typeface="宋体" panose="02010600030101010101" pitchFamily="2" charset="-122"/>
                <a:ea typeface="宋体" panose="02010600030101010101" pitchFamily="2" charset="-122"/>
              </a:rPr>
              <a:t>-</a:t>
            </a:r>
            <a:r>
              <a:rPr lang="zh-CN" altLang="en-US" sz="3200" b="1" dirty="0">
                <a:solidFill>
                  <a:schemeClr val="bg1"/>
                </a:solidFill>
                <a:latin typeface="宋体" panose="02010600030101010101" pitchFamily="2" charset="-122"/>
                <a:ea typeface="宋体" panose="02010600030101010101" pitchFamily="2" charset="-122"/>
              </a:rPr>
              <a:t>充分条件、必要条件与判定定理和性质定理的关系</a:t>
            </a:r>
            <a:endParaRPr lang="zh-CN" altLang="en-US" sz="4000" b="1" dirty="0">
              <a:solidFill>
                <a:schemeClr val="bg1"/>
              </a:solidFill>
              <a:latin typeface="宋体" panose="02010600030101010101" pitchFamily="2" charset="-122"/>
              <a:ea typeface="宋体" panose="02010600030101010101" pitchFamily="2" charset="-122"/>
            </a:endParaRPr>
          </a:p>
        </p:txBody>
      </p:sp>
      <p:graphicFrame>
        <p:nvGraphicFramePr>
          <p:cNvPr id="8" name="对象 7">
            <a:hlinkClick r:id="" action="ppaction://ole?verb=0"/>
          </p:cNvPr>
          <p:cNvGraphicFramePr>
            <a:graphicFrameLocks noChangeAspect="1"/>
          </p:cNvGraphicFramePr>
          <p:nvPr>
            <p:extLst>
              <p:ext uri="{D42A27DB-BD31-4B8C-83A1-F6EECF244321}">
                <p14:modId xmlns:p14="http://schemas.microsoft.com/office/powerpoint/2010/main" val="368369436"/>
              </p:ext>
            </p:extLst>
          </p:nvPr>
        </p:nvGraphicFramePr>
        <p:xfrm>
          <a:off x="6038850" y="4266982"/>
          <a:ext cx="114300" cy="215900"/>
        </p:xfrm>
        <a:graphic>
          <a:graphicData uri="http://schemas.openxmlformats.org/presentationml/2006/ole">
            <mc:AlternateContent xmlns:mc="http://schemas.openxmlformats.org/markup-compatibility/2006">
              <mc:Choice xmlns:v="urn:schemas-microsoft-com:vml" Requires="v">
                <p:oleObj r:id="rId2" imgW="114300" imgH="215900" progId="Equation.KSEE3">
                  <p:embed/>
                </p:oleObj>
              </mc:Choice>
              <mc:Fallback>
                <p:oleObj r:id="rId2" imgW="114300" imgH="215900" progId="Equation.KSEE3">
                  <p:embed/>
                  <p:pic>
                    <p:nvPicPr>
                      <p:cNvPr id="8" name="对象 7">
                        <a:hlinkClick r:id="" action="ppaction://ole?verb=0"/>
                      </p:cNvPr>
                      <p:cNvPicPr/>
                      <p:nvPr/>
                    </p:nvPicPr>
                    <p:blipFill>
                      <a:blip r:embed="rId3"/>
                      <a:stretch>
                        <a:fillRect/>
                      </a:stretch>
                    </p:blipFill>
                    <p:spPr>
                      <a:xfrm>
                        <a:off x="6038850" y="4266982"/>
                        <a:ext cx="114300" cy="215900"/>
                      </a:xfrm>
                      <a:prstGeom prst="rect">
                        <a:avLst/>
                      </a:prstGeom>
                    </p:spPr>
                  </p:pic>
                </p:oleObj>
              </mc:Fallback>
            </mc:AlternateContent>
          </a:graphicData>
        </a:graphic>
      </p:graphicFrame>
      <p:sp>
        <p:nvSpPr>
          <p:cNvPr id="18" name="文本框 17">
            <a:extLst>
              <a:ext uri="{FF2B5EF4-FFF2-40B4-BE49-F238E27FC236}">
                <a16:creationId xmlns:a16="http://schemas.microsoft.com/office/drawing/2014/main" id="{A3CB513B-D76D-4569-3054-2780370F2A6D}"/>
              </a:ext>
            </a:extLst>
          </p:cNvPr>
          <p:cNvSpPr txBox="1"/>
          <p:nvPr/>
        </p:nvSpPr>
        <p:spPr>
          <a:xfrm>
            <a:off x="445158" y="960947"/>
            <a:ext cx="10821932" cy="559769"/>
          </a:xfrm>
          <a:prstGeom prst="rect">
            <a:avLst/>
          </a:prstGeom>
          <a:noFill/>
          <a:ln w="28575">
            <a:solidFill>
              <a:schemeClr val="accent1">
                <a:lumMod val="75000"/>
              </a:schemeClr>
            </a:solidFill>
          </a:ln>
        </p:spPr>
        <p:txBody>
          <a:bodyPr wrap="square" rtlCol="0" anchor="t">
            <a:spAutoFit/>
          </a:bodyPr>
          <a:lstStyle/>
          <a:p>
            <a:pPr>
              <a:lnSpc>
                <a:spcPct val="150000"/>
              </a:lnSpc>
            </a:pPr>
            <a:r>
              <a:rPr lang="zh-CN" altLang="en-US"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一般地，数学中的每一条判定定理都给出了相应数学结论成立的一个充分条件</a:t>
            </a:r>
            <a:r>
              <a:rPr lang="en-US" altLang="zh-CN"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a:t>
            </a:r>
          </a:p>
        </p:txBody>
      </p:sp>
      <p:sp>
        <p:nvSpPr>
          <p:cNvPr id="19" name="文本框 18">
            <a:extLst>
              <a:ext uri="{FF2B5EF4-FFF2-40B4-BE49-F238E27FC236}">
                <a16:creationId xmlns:a16="http://schemas.microsoft.com/office/drawing/2014/main" id="{09EB4AC6-EB7C-D928-1CCE-7FCE6432E482}"/>
              </a:ext>
            </a:extLst>
          </p:cNvPr>
          <p:cNvSpPr txBox="1"/>
          <p:nvPr/>
        </p:nvSpPr>
        <p:spPr>
          <a:xfrm>
            <a:off x="445158" y="3923113"/>
            <a:ext cx="10821932" cy="559769"/>
          </a:xfrm>
          <a:prstGeom prst="rect">
            <a:avLst/>
          </a:prstGeom>
          <a:noFill/>
          <a:ln w="28575">
            <a:solidFill>
              <a:schemeClr val="accent1">
                <a:lumMod val="75000"/>
              </a:schemeClr>
            </a:solidFill>
          </a:ln>
        </p:spPr>
        <p:txBody>
          <a:bodyPr wrap="square" rtlCol="0" anchor="t">
            <a:spAutoFit/>
          </a:bodyPr>
          <a:lstStyle/>
          <a:p>
            <a:pPr>
              <a:lnSpc>
                <a:spcPct val="150000"/>
              </a:lnSpc>
            </a:pPr>
            <a:r>
              <a:rPr lang="zh-CN" altLang="en-US"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一般地，数学中的每一条性质定理都给出了相应数学结论成立的一个必要条件</a:t>
            </a:r>
            <a:r>
              <a:rPr lang="en-US" altLang="zh-CN"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a:t>
            </a:r>
          </a:p>
        </p:txBody>
      </p:sp>
      <p:sp>
        <p:nvSpPr>
          <p:cNvPr id="20" name="文本框 19">
            <a:extLst>
              <a:ext uri="{FF2B5EF4-FFF2-40B4-BE49-F238E27FC236}">
                <a16:creationId xmlns:a16="http://schemas.microsoft.com/office/drawing/2014/main" id="{15F0AD21-821F-A937-5215-0BC719CC465B}"/>
              </a:ext>
            </a:extLst>
          </p:cNvPr>
          <p:cNvSpPr txBox="1"/>
          <p:nvPr/>
        </p:nvSpPr>
        <p:spPr>
          <a:xfrm>
            <a:off x="445158" y="4482882"/>
            <a:ext cx="10448290" cy="2117631"/>
          </a:xfrm>
          <a:prstGeom prst="rect">
            <a:avLst/>
          </a:prstGeom>
          <a:noFill/>
        </p:spPr>
        <p:txBody>
          <a:bodyPr wrap="square" rtlCol="0">
            <a:spAutoFit/>
          </a:bodyPr>
          <a:lstStyle/>
          <a:p>
            <a:pPr>
              <a:lnSpc>
                <a:spcPct val="170000"/>
              </a:lnSpc>
            </a:pPr>
            <a:r>
              <a:rPr lang="zh-CN" altLang="en-US" sz="2000" b="1" dirty="0">
                <a:latin typeface="Cambria Math" panose="02040503050406030204" charset="0"/>
                <a:ea typeface="宋体" panose="02010600030101010101" pitchFamily="2" charset="-122"/>
                <a:cs typeface="Cambria Math" panose="02040503050406030204" charset="0"/>
              </a:rPr>
              <a:t>例如，①若</a:t>
            </a:r>
            <a:r>
              <a:rPr lang="zh-CN" altLang="en-US" sz="2000" b="1" dirty="0">
                <a:latin typeface="Cambria Math" panose="02040503050406030204" charset="0"/>
                <a:ea typeface="宋体" panose="02010600030101010101" pitchFamily="2" charset="-122"/>
                <a:cs typeface="Cambria Math" panose="02040503050406030204" charset="0"/>
                <a:sym typeface="+mn-ea"/>
              </a:rPr>
              <a:t>四边形是平行四边形，则这个</a:t>
            </a:r>
            <a:r>
              <a:rPr lang="zh-CN" altLang="en-US" sz="2000" b="1" dirty="0">
                <a:latin typeface="Cambria Math" panose="02040503050406030204" charset="0"/>
                <a:ea typeface="宋体" panose="02010600030101010101" pitchFamily="2" charset="-122"/>
                <a:cs typeface="Cambria Math" panose="02040503050406030204" charset="0"/>
              </a:rPr>
              <a:t>四边形的两组对边分别相等；</a:t>
            </a:r>
          </a:p>
          <a:p>
            <a:pPr>
              <a:lnSpc>
                <a:spcPct val="170000"/>
              </a:lnSpc>
            </a:pPr>
            <a:r>
              <a:rPr lang="zh-CN" altLang="en-US" sz="2000" b="1" dirty="0">
                <a:latin typeface="Cambria Math" panose="02040503050406030204" charset="0"/>
                <a:ea typeface="宋体" panose="02010600030101010101" pitchFamily="2" charset="-122"/>
                <a:cs typeface="Cambria Math" panose="02040503050406030204" charset="0"/>
              </a:rPr>
              <a:t>②若</a:t>
            </a:r>
            <a:r>
              <a:rPr lang="zh-CN" altLang="en-US" sz="2000" b="1" dirty="0">
                <a:latin typeface="Cambria Math" panose="02040503050406030204" charset="0"/>
                <a:ea typeface="宋体" panose="02010600030101010101" pitchFamily="2" charset="-122"/>
                <a:cs typeface="Cambria Math" panose="02040503050406030204" charset="0"/>
                <a:sym typeface="+mn-ea"/>
              </a:rPr>
              <a:t>四边形是平行四边形，则这个</a:t>
            </a:r>
            <a:r>
              <a:rPr lang="zh-CN" altLang="en-US" sz="2000" b="1" dirty="0">
                <a:latin typeface="Cambria Math" panose="02040503050406030204" charset="0"/>
                <a:ea typeface="宋体" panose="02010600030101010101" pitchFamily="2" charset="-122"/>
                <a:cs typeface="Cambria Math" panose="02040503050406030204" charset="0"/>
              </a:rPr>
              <a:t>四边形的一组对边平行且相等；</a:t>
            </a:r>
          </a:p>
          <a:p>
            <a:pPr>
              <a:lnSpc>
                <a:spcPct val="170000"/>
              </a:lnSpc>
            </a:pPr>
            <a:r>
              <a:rPr lang="zh-CN" altLang="en-US" sz="2000" b="1" dirty="0">
                <a:latin typeface="Cambria Math" panose="02040503050406030204" charset="0"/>
                <a:ea typeface="宋体" panose="02010600030101010101" pitchFamily="2" charset="-122"/>
                <a:cs typeface="Cambria Math" panose="02040503050406030204" charset="0"/>
              </a:rPr>
              <a:t>③若</a:t>
            </a:r>
            <a:r>
              <a:rPr lang="zh-CN" altLang="en-US" sz="2000" b="1" dirty="0">
                <a:latin typeface="Cambria Math" panose="02040503050406030204" charset="0"/>
                <a:ea typeface="宋体" panose="02010600030101010101" pitchFamily="2" charset="-122"/>
                <a:cs typeface="Cambria Math" panose="02040503050406030204" charset="0"/>
                <a:sym typeface="+mn-ea"/>
              </a:rPr>
              <a:t>四边形是平行四边形，则这个</a:t>
            </a:r>
            <a:r>
              <a:rPr lang="zh-CN" altLang="en-US" sz="2000" b="1" dirty="0">
                <a:latin typeface="Cambria Math" panose="02040503050406030204" charset="0"/>
                <a:ea typeface="宋体" panose="02010600030101010101" pitchFamily="2" charset="-122"/>
                <a:cs typeface="Cambria Math" panose="02040503050406030204" charset="0"/>
              </a:rPr>
              <a:t>四边形的两条对角线互相平分</a:t>
            </a:r>
            <a:r>
              <a:rPr lang="en-US" altLang="zh-CN" sz="2000" b="1" dirty="0">
                <a:latin typeface="Cambria Math" panose="02040503050406030204" charset="0"/>
                <a:ea typeface="宋体" panose="02010600030101010101" pitchFamily="2" charset="-122"/>
                <a:cs typeface="Cambria Math" panose="02040503050406030204" charset="0"/>
              </a:rPr>
              <a:t>;</a:t>
            </a:r>
          </a:p>
          <a:p>
            <a:pPr>
              <a:lnSpc>
                <a:spcPct val="170000"/>
              </a:lnSpc>
            </a:pPr>
            <a:r>
              <a:rPr lang="en-US" altLang="zh-CN" sz="2000" b="1" dirty="0">
                <a:latin typeface="Cambria Math" panose="02040503050406030204" charset="0"/>
                <a:ea typeface="宋体" panose="02010600030101010101" pitchFamily="2" charset="-122"/>
                <a:cs typeface="Cambria Math" panose="02040503050406030204" charset="0"/>
              </a:rPr>
              <a:t>④</a:t>
            </a:r>
            <a:r>
              <a:rPr lang="zh-CN" altLang="en-US" sz="2000" b="1" dirty="0">
                <a:latin typeface="Cambria Math" panose="02040503050406030204" charset="0"/>
                <a:ea typeface="宋体" panose="02010600030101010101" pitchFamily="2" charset="-122"/>
                <a:cs typeface="Cambria Math" panose="02040503050406030204" charset="0"/>
              </a:rPr>
              <a:t>若</a:t>
            </a:r>
            <a:r>
              <a:rPr lang="zh-CN" altLang="en-US" sz="2000" b="1" dirty="0">
                <a:latin typeface="Cambria Math" panose="02040503050406030204" charset="0"/>
                <a:ea typeface="宋体" panose="02010600030101010101" pitchFamily="2" charset="-122"/>
                <a:cs typeface="Cambria Math" panose="02040503050406030204" charset="0"/>
                <a:sym typeface="+mn-ea"/>
              </a:rPr>
              <a:t>四边形是平行四边形，则这个四边形的两组对角分别相等</a:t>
            </a:r>
            <a:r>
              <a:rPr lang="en-US" altLang="zh-CN" sz="2000" b="1" dirty="0">
                <a:latin typeface="Cambria Math" panose="02040503050406030204" charset="0"/>
                <a:ea typeface="宋体" panose="02010600030101010101" pitchFamily="2" charset="-122"/>
                <a:cs typeface="Cambria Math" panose="02040503050406030204" charset="0"/>
                <a:sym typeface="+mn-ea"/>
              </a:rPr>
              <a:t>.</a:t>
            </a:r>
            <a:endParaRPr lang="en-US" altLang="zh-CN" sz="2000" b="1" dirty="0">
              <a:latin typeface="Cambria Math" panose="02040503050406030204" charset="0"/>
              <a:ea typeface="宋体" panose="02010600030101010101" pitchFamily="2" charset="-122"/>
              <a:cs typeface="Cambria Math" panose="02040503050406030204" charset="0"/>
            </a:endParaRPr>
          </a:p>
        </p:txBody>
      </p:sp>
      <p:sp>
        <p:nvSpPr>
          <p:cNvPr id="21" name="文本框 20">
            <a:extLst>
              <a:ext uri="{FF2B5EF4-FFF2-40B4-BE49-F238E27FC236}">
                <a16:creationId xmlns:a16="http://schemas.microsoft.com/office/drawing/2014/main" id="{E2C14275-E460-FEC0-E525-3ED34825028B}"/>
              </a:ext>
            </a:extLst>
          </p:cNvPr>
          <p:cNvSpPr txBox="1"/>
          <p:nvPr/>
        </p:nvSpPr>
        <p:spPr>
          <a:xfrm>
            <a:off x="445158" y="1525597"/>
            <a:ext cx="10448290" cy="2117631"/>
          </a:xfrm>
          <a:prstGeom prst="rect">
            <a:avLst/>
          </a:prstGeom>
          <a:noFill/>
        </p:spPr>
        <p:txBody>
          <a:bodyPr wrap="square" rtlCol="0">
            <a:spAutoFit/>
          </a:bodyPr>
          <a:lstStyle/>
          <a:p>
            <a:pPr>
              <a:lnSpc>
                <a:spcPct val="170000"/>
              </a:lnSpc>
            </a:pPr>
            <a:r>
              <a:rPr lang="zh-CN" altLang="en-US" sz="2000" b="1" dirty="0">
                <a:latin typeface="Cambria Math" panose="02040503050406030204" charset="0"/>
                <a:ea typeface="宋体" panose="02010600030101010101" pitchFamily="2" charset="-122"/>
                <a:cs typeface="Cambria Math" panose="02040503050406030204" charset="0"/>
              </a:rPr>
              <a:t>例如，①若四边形的两组对边分别相等，则这个四边形是平行四边形；</a:t>
            </a:r>
          </a:p>
          <a:p>
            <a:pPr>
              <a:lnSpc>
                <a:spcPct val="170000"/>
              </a:lnSpc>
            </a:pPr>
            <a:r>
              <a:rPr lang="zh-CN" altLang="en-US" sz="2000" b="1" dirty="0">
                <a:latin typeface="Cambria Math" panose="02040503050406030204" charset="0"/>
                <a:ea typeface="宋体" panose="02010600030101010101" pitchFamily="2" charset="-122"/>
                <a:cs typeface="Cambria Math" panose="02040503050406030204" charset="0"/>
              </a:rPr>
              <a:t>②若四边形的一组对边平行且相等，则这个四边形是平行四边形；</a:t>
            </a:r>
          </a:p>
          <a:p>
            <a:pPr>
              <a:lnSpc>
                <a:spcPct val="170000"/>
              </a:lnSpc>
            </a:pPr>
            <a:r>
              <a:rPr lang="zh-CN" altLang="en-US" sz="2000" b="1" dirty="0">
                <a:latin typeface="Cambria Math" panose="02040503050406030204" charset="0"/>
                <a:ea typeface="宋体" panose="02010600030101010101" pitchFamily="2" charset="-122"/>
                <a:cs typeface="Cambria Math" panose="02040503050406030204" charset="0"/>
              </a:rPr>
              <a:t>③若四边形的两条对角线互相平分，则这个四边形是平行四边形；</a:t>
            </a:r>
            <a:endParaRPr lang="en-US" altLang="zh-CN" sz="2000" b="1" dirty="0">
              <a:latin typeface="Cambria Math" panose="02040503050406030204" charset="0"/>
              <a:ea typeface="宋体" panose="02010600030101010101" pitchFamily="2" charset="-122"/>
              <a:cs typeface="Cambria Math" panose="02040503050406030204" charset="0"/>
            </a:endParaRPr>
          </a:p>
          <a:p>
            <a:pPr>
              <a:lnSpc>
                <a:spcPct val="170000"/>
              </a:lnSpc>
            </a:pPr>
            <a:r>
              <a:rPr lang="en-US" altLang="zh-CN" sz="2000" b="1" dirty="0">
                <a:latin typeface="Cambria Math" panose="02040503050406030204" charset="0"/>
                <a:ea typeface="宋体" panose="02010600030101010101" pitchFamily="2" charset="-122"/>
                <a:cs typeface="Cambria Math" panose="02040503050406030204" charset="0"/>
              </a:rPr>
              <a:t>④</a:t>
            </a:r>
            <a:r>
              <a:rPr lang="zh-CN" altLang="en-US" sz="2000" b="1" dirty="0">
                <a:latin typeface="Cambria Math" panose="02040503050406030204" charset="0"/>
                <a:ea typeface="宋体" panose="02010600030101010101" pitchFamily="2" charset="-122"/>
                <a:cs typeface="Cambria Math" panose="02040503050406030204" charset="0"/>
              </a:rPr>
              <a:t>若四边形的两组对角相等</a:t>
            </a:r>
            <a:r>
              <a:rPr lang="en-US" altLang="zh-CN" sz="2000" b="1" dirty="0">
                <a:latin typeface="Cambria Math" panose="02040503050406030204" charset="0"/>
                <a:ea typeface="宋体" panose="02010600030101010101" pitchFamily="2" charset="-122"/>
                <a:cs typeface="Cambria Math" panose="02040503050406030204" charset="0"/>
              </a:rPr>
              <a:t>,</a:t>
            </a:r>
            <a:r>
              <a:rPr lang="zh-CN" altLang="en-US" sz="2000" b="1" dirty="0">
                <a:latin typeface="Cambria Math" panose="02040503050406030204" charset="0"/>
                <a:ea typeface="宋体" panose="02010600030101010101" pitchFamily="2" charset="-122"/>
                <a:cs typeface="Cambria Math" panose="02040503050406030204" charset="0"/>
              </a:rPr>
              <a:t>则这个四边形是平行四边形</a:t>
            </a:r>
            <a:r>
              <a:rPr lang="en-US" altLang="zh-CN" sz="2000" b="1" dirty="0">
                <a:latin typeface="Cambria Math" panose="02040503050406030204" charset="0"/>
                <a:ea typeface="宋体" panose="02010600030101010101" pitchFamily="2" charset="-122"/>
                <a:cs typeface="Cambria Math" panose="02040503050406030204" charset="0"/>
              </a:rPr>
              <a:t>.</a:t>
            </a:r>
          </a:p>
        </p:txBody>
      </p:sp>
    </p:spTree>
    <p:extLst>
      <p:ext uri="{BB962C8B-B14F-4D97-AF65-F5344CB8AC3E}">
        <p14:creationId xmlns:p14="http://schemas.microsoft.com/office/powerpoint/2010/main" val="9044428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文本框 21507"/>
          <p:cNvSpPr txBox="1"/>
          <p:nvPr>
            <p:custDataLst>
              <p:tags r:id="rId2"/>
            </p:custDataLst>
          </p:nvPr>
        </p:nvSpPr>
        <p:spPr>
          <a:xfrm>
            <a:off x="229870" y="1011555"/>
            <a:ext cx="11686540" cy="2009775"/>
          </a:xfrm>
          <a:prstGeom prst="rect">
            <a:avLst/>
          </a:prstGeom>
          <a:noFill/>
          <a:ln w="28575">
            <a:solidFill>
              <a:srgbClr val="FF0000"/>
            </a:solidFill>
            <a:prstDash val="dash"/>
          </a:ln>
        </p:spPr>
        <p:txBody>
          <a:bodyPr wrap="square" anchor="t">
            <a:spAutoFit/>
          </a:bodyPr>
          <a:lstStyle/>
          <a:p>
            <a:pPr fontAlgn="auto">
              <a:lnSpc>
                <a:spcPct val="130000"/>
              </a:lnSpc>
              <a:spcBef>
                <a:spcPct val="0"/>
              </a:spcBef>
            </a:pPr>
            <a:r>
              <a:rPr lang="zh-CN" altLang="en-US" sz="2400" b="1">
                <a:solidFill>
                  <a:srgbClr val="C00000"/>
                </a:solidFill>
                <a:latin typeface="黑体" panose="02010609060101010101" charset="-122"/>
                <a:ea typeface="黑体" panose="02010609060101010101" charset="-122"/>
                <a:cs typeface="楷体" panose="02010609060101010101" charset="-122"/>
              </a:rPr>
              <a:t>全称量词命题真假的判断：</a:t>
            </a:r>
            <a:r>
              <a:rPr lang="en-US" altLang="zh-CN" sz="2400" b="1">
                <a:latin typeface="楷体" panose="02010609060101010101" charset="-122"/>
                <a:ea typeface="楷体" panose="02010609060101010101" charset="-122"/>
                <a:cs typeface="楷体" panose="02010609060101010101" charset="-122"/>
              </a:rPr>
              <a:t>   </a:t>
            </a:r>
          </a:p>
          <a:p>
            <a:pPr fontAlgn="auto">
              <a:lnSpc>
                <a:spcPct val="130000"/>
              </a:lnSpc>
              <a:spcBef>
                <a:spcPct val="0"/>
              </a:spcBef>
            </a:pPr>
            <a:r>
              <a:rPr lang="zh-CN" altLang="en-US" sz="2400" b="1">
                <a:latin typeface="楷体" panose="02010609060101010101" charset="-122"/>
                <a:ea typeface="楷体" panose="02010609060101010101" charset="-122"/>
                <a:cs typeface="楷体" panose="02010609060101010101" charset="-122"/>
              </a:rPr>
              <a:t>若判定一个全称量词命题是</a:t>
            </a:r>
            <a:r>
              <a:rPr lang="zh-CN" altLang="en-US" sz="2400" b="1">
                <a:solidFill>
                  <a:srgbClr val="FF0000"/>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rPr>
              <a:t>真命题</a:t>
            </a:r>
            <a:r>
              <a:rPr lang="en-US" altLang="zh-CN" sz="2400" b="1">
                <a:latin typeface="楷体" panose="02010609060101010101" charset="-122"/>
                <a:ea typeface="楷体" panose="02010609060101010101" charset="-122"/>
                <a:cs typeface="楷体" panose="02010609060101010101" charset="-122"/>
              </a:rPr>
              <a:t>,</a:t>
            </a:r>
            <a:r>
              <a:rPr lang="zh-CN" altLang="en-US" sz="2400" b="1">
                <a:latin typeface="楷体" panose="02010609060101010101" charset="-122"/>
                <a:ea typeface="楷体" panose="02010609060101010101" charset="-122"/>
                <a:cs typeface="楷体" panose="02010609060101010101" charset="-122"/>
              </a:rPr>
              <a:t>必须对限定集合</a:t>
            </a:r>
            <a:r>
              <a:rPr lang="en-US" altLang="zh-CN" sz="2400" b="1" i="1">
                <a:latin typeface="Times New Roman" panose="02020603050405020304" pitchFamily="18" charset="0"/>
                <a:ea typeface="楷体" panose="02010609060101010101" charset="-122"/>
                <a:cs typeface="Times New Roman" panose="02020603050405020304" pitchFamily="18" charset="0"/>
              </a:rPr>
              <a:t>M</a:t>
            </a:r>
            <a:r>
              <a:rPr lang="zh-CN" altLang="en-US" sz="2400" b="1">
                <a:latin typeface="楷体" panose="02010609060101010101" charset="-122"/>
                <a:ea typeface="楷体" panose="02010609060101010101" charset="-122"/>
                <a:cs typeface="楷体" panose="02010609060101010101" charset="-122"/>
              </a:rPr>
              <a:t>中的</a:t>
            </a:r>
            <a:r>
              <a:rPr lang="zh-CN" altLang="en-US" sz="2400" b="1">
                <a:solidFill>
                  <a:srgbClr val="0000FF"/>
                </a:solidFill>
                <a:latin typeface="楷体" panose="02010609060101010101" charset="-122"/>
                <a:ea typeface="楷体" panose="02010609060101010101" charset="-122"/>
                <a:cs typeface="楷体" panose="02010609060101010101" charset="-122"/>
              </a:rPr>
              <a:t>每个元素</a:t>
            </a:r>
            <a:r>
              <a:rPr lang="en-US" altLang="zh-CN" sz="2400" b="1" i="1">
                <a:solidFill>
                  <a:srgbClr val="0000FF"/>
                </a:solidFill>
                <a:latin typeface="Times New Roman" panose="02020603050405020304" pitchFamily="18" charset="0"/>
                <a:ea typeface="楷体" panose="02010609060101010101" charset="-122"/>
                <a:cs typeface="Times New Roman" panose="02020603050405020304" pitchFamily="18" charset="0"/>
              </a:rPr>
              <a:t>x</a:t>
            </a:r>
            <a:r>
              <a:rPr lang="zh-CN" altLang="en-US" sz="2400" b="1">
                <a:latin typeface="楷体" panose="02010609060101010101" charset="-122"/>
                <a:ea typeface="楷体" panose="02010609060101010101" charset="-122"/>
                <a:cs typeface="楷体" panose="02010609060101010101" charset="-122"/>
              </a:rPr>
              <a:t>验证</a:t>
            </a:r>
            <a:r>
              <a:rPr lang="en-US" altLang="zh-CN" sz="2400" b="1" i="1">
                <a:solidFill>
                  <a:srgbClr val="0000FF"/>
                </a:solidFill>
                <a:latin typeface="Times New Roman" panose="02020603050405020304" pitchFamily="18" charset="0"/>
                <a:ea typeface="楷体" panose="02010609060101010101" charset="-122"/>
                <a:cs typeface="Times New Roman" panose="02020603050405020304" pitchFamily="18" charset="0"/>
              </a:rPr>
              <a:t>P</a:t>
            </a:r>
            <a:r>
              <a:rPr lang="en-US" altLang="zh-CN" sz="2400" b="1">
                <a:solidFill>
                  <a:srgbClr val="0000FF"/>
                </a:solidFill>
                <a:latin typeface="楷体" panose="02010609060101010101" charset="-122"/>
                <a:ea typeface="楷体" panose="02010609060101010101" charset="-122"/>
                <a:cs typeface="楷体" panose="02010609060101010101" charset="-122"/>
              </a:rPr>
              <a:t>(</a:t>
            </a:r>
            <a:r>
              <a:rPr lang="en-US" altLang="zh-CN" sz="2400" b="1" i="1">
                <a:solidFill>
                  <a:srgbClr val="0000FF"/>
                </a:solidFill>
                <a:latin typeface="Times New Roman" panose="02020603050405020304" pitchFamily="18" charset="0"/>
                <a:ea typeface="楷体" panose="02010609060101010101" charset="-122"/>
                <a:cs typeface="Times New Roman" panose="02020603050405020304" pitchFamily="18" charset="0"/>
                <a:sym typeface="+mn-ea"/>
              </a:rPr>
              <a:t>x</a:t>
            </a:r>
            <a:r>
              <a:rPr lang="en-US" altLang="zh-CN" sz="2400" b="1">
                <a:solidFill>
                  <a:srgbClr val="0000FF"/>
                </a:solidFill>
                <a:latin typeface="楷体" panose="02010609060101010101" charset="-122"/>
                <a:ea typeface="楷体" panose="02010609060101010101" charset="-122"/>
                <a:cs typeface="楷体" panose="02010609060101010101" charset="-122"/>
              </a:rPr>
              <a:t>)</a:t>
            </a:r>
            <a:r>
              <a:rPr lang="zh-CN" altLang="en-US" sz="2400" b="1">
                <a:solidFill>
                  <a:srgbClr val="0000FF"/>
                </a:solidFill>
                <a:latin typeface="楷体" panose="02010609060101010101" charset="-122"/>
                <a:ea typeface="楷体" panose="02010609060101010101" charset="-122"/>
                <a:cs typeface="楷体" panose="02010609060101010101" charset="-122"/>
              </a:rPr>
              <a:t>成立</a:t>
            </a:r>
            <a:r>
              <a:rPr lang="en-US" altLang="zh-CN" sz="2400" b="1">
                <a:latin typeface="楷体" panose="02010609060101010101" charset="-122"/>
                <a:ea typeface="楷体" panose="02010609060101010101" charset="-122"/>
                <a:cs typeface="楷体" panose="02010609060101010101" charset="-122"/>
              </a:rPr>
              <a:t>;</a:t>
            </a:r>
          </a:p>
          <a:p>
            <a:pPr fontAlgn="auto">
              <a:lnSpc>
                <a:spcPct val="130000"/>
              </a:lnSpc>
              <a:spcBef>
                <a:spcPct val="0"/>
              </a:spcBef>
            </a:pPr>
            <a:r>
              <a:rPr lang="zh-CN" altLang="en-US" sz="2400" b="1">
                <a:latin typeface="楷体" panose="02010609060101010101" charset="-122"/>
                <a:ea typeface="楷体" panose="02010609060101010101" charset="-122"/>
                <a:cs typeface="楷体" panose="02010609060101010101" charset="-122"/>
                <a:sym typeface="+mn-ea"/>
              </a:rPr>
              <a:t>若判定一个全称量词命题是</a:t>
            </a:r>
            <a:r>
              <a:rPr lang="zh-CN" altLang="en-US" sz="2400" b="1">
                <a:solidFill>
                  <a:srgbClr val="FF0000"/>
                </a:solidFill>
                <a:latin typeface="楷体" panose="02010609060101010101" charset="-122"/>
                <a:ea typeface="楷体" panose="02010609060101010101" charset="-122"/>
                <a:cs typeface="楷体" panose="02010609060101010101" charset="-122"/>
                <a:sym typeface="+mn-ea"/>
              </a:rPr>
              <a:t>假命题</a:t>
            </a:r>
            <a:r>
              <a:rPr lang="en-US" altLang="zh-CN" sz="2400" b="1">
                <a:latin typeface="楷体" panose="02010609060101010101" charset="-122"/>
                <a:ea typeface="楷体" panose="02010609060101010101" charset="-122"/>
                <a:cs typeface="楷体" panose="02010609060101010101" charset="-122"/>
                <a:sym typeface="+mn-ea"/>
              </a:rPr>
              <a:t>,</a:t>
            </a:r>
            <a:r>
              <a:rPr lang="zh-CN" altLang="en-US" sz="2400" b="1">
                <a:latin typeface="楷体" panose="02010609060101010101" charset="-122"/>
                <a:ea typeface="楷体" panose="02010609060101010101" charset="-122"/>
                <a:cs typeface="楷体" panose="02010609060101010101" charset="-122"/>
                <a:sym typeface="+mn-ea"/>
              </a:rPr>
              <a:t>只要能举出集合</a:t>
            </a:r>
            <a:r>
              <a:rPr lang="en-US" altLang="zh-CN" sz="2400" b="1" i="1">
                <a:latin typeface="Times New Roman" panose="02020603050405020304" pitchFamily="18" charset="0"/>
                <a:ea typeface="楷体" panose="02010609060101010101" charset="-122"/>
                <a:cs typeface="Times New Roman" panose="02020603050405020304" pitchFamily="18" charset="0"/>
                <a:sym typeface="+mn-ea"/>
              </a:rPr>
              <a:t>M</a:t>
            </a:r>
            <a:r>
              <a:rPr lang="zh-CN" altLang="en-US" sz="2400" b="1">
                <a:latin typeface="楷体" panose="02010609060101010101" charset="-122"/>
                <a:ea typeface="楷体" panose="02010609060101010101" charset="-122"/>
                <a:cs typeface="楷体" panose="02010609060101010101" charset="-122"/>
                <a:sym typeface="+mn-ea"/>
              </a:rPr>
              <a:t>中的</a:t>
            </a:r>
            <a:r>
              <a:rPr lang="zh-CN" altLang="en-US" sz="2400" b="1">
                <a:solidFill>
                  <a:srgbClr val="0000FF"/>
                </a:solidFill>
                <a:latin typeface="楷体" panose="02010609060101010101" charset="-122"/>
                <a:ea typeface="楷体" panose="02010609060101010101" charset="-122"/>
                <a:cs typeface="楷体" panose="02010609060101010101" charset="-122"/>
                <a:sym typeface="+mn-ea"/>
              </a:rPr>
              <a:t>一个</a:t>
            </a:r>
            <a:r>
              <a:rPr lang="en-US" altLang="zh-CN" sz="2400" b="1" i="1">
                <a:solidFill>
                  <a:srgbClr val="0000FF"/>
                </a:solidFill>
                <a:latin typeface="Times New Roman" panose="02020603050405020304" pitchFamily="18" charset="0"/>
                <a:ea typeface="楷体" panose="02010609060101010101" charset="-122"/>
                <a:cs typeface="Times New Roman" panose="02020603050405020304" pitchFamily="18" charset="0"/>
                <a:sym typeface="+mn-ea"/>
              </a:rPr>
              <a:t>x</a:t>
            </a:r>
            <a:r>
              <a:rPr lang="en-US" altLang="zh-CN" sz="2400" b="1">
                <a:solidFill>
                  <a:srgbClr val="0000FF"/>
                </a:solidFill>
                <a:latin typeface="楷体" panose="02010609060101010101" charset="-122"/>
                <a:ea typeface="楷体" panose="02010609060101010101" charset="-122"/>
                <a:cs typeface="楷体" panose="02010609060101010101" charset="-122"/>
                <a:sym typeface="+mn-ea"/>
              </a:rPr>
              <a:t>=</a:t>
            </a:r>
            <a:r>
              <a:rPr lang="en-US" altLang="zh-CN" sz="2400" b="1" i="1">
                <a:solidFill>
                  <a:srgbClr val="0000FF"/>
                </a:solidFill>
                <a:latin typeface="Times New Roman" panose="02020603050405020304" pitchFamily="18" charset="0"/>
                <a:ea typeface="楷体" panose="02010609060101010101" charset="-122"/>
                <a:cs typeface="Times New Roman" panose="02020603050405020304" pitchFamily="18" charset="0"/>
                <a:sym typeface="+mn-ea"/>
              </a:rPr>
              <a:t>x</a:t>
            </a:r>
            <a:r>
              <a:rPr lang="en-US" altLang="zh-CN" sz="2400" b="1" baseline="-25000">
                <a:solidFill>
                  <a:srgbClr val="0000FF"/>
                </a:solidFill>
                <a:latin typeface="楷体" panose="02010609060101010101" charset="-122"/>
                <a:ea typeface="楷体" panose="02010609060101010101" charset="-122"/>
                <a:cs typeface="楷体" panose="02010609060101010101" charset="-122"/>
                <a:sym typeface="+mn-ea"/>
              </a:rPr>
              <a:t>0</a:t>
            </a:r>
            <a:r>
              <a:rPr lang="en-US" altLang="zh-CN" sz="2400" b="1" baseline="-25000">
                <a:latin typeface="楷体" panose="02010609060101010101" charset="-122"/>
                <a:ea typeface="楷体" panose="02010609060101010101" charset="-122"/>
                <a:cs typeface="楷体" panose="02010609060101010101" charset="-122"/>
                <a:sym typeface="+mn-ea"/>
              </a:rPr>
              <a:t> </a:t>
            </a:r>
            <a:r>
              <a:rPr lang="en-US" altLang="zh-CN" sz="2400" b="1">
                <a:latin typeface="楷体" panose="02010609060101010101" charset="-122"/>
                <a:ea typeface="楷体" panose="02010609060101010101" charset="-122"/>
                <a:cs typeface="楷体" panose="02010609060101010101" charset="-122"/>
                <a:sym typeface="+mn-ea"/>
              </a:rPr>
              <a:t>,</a:t>
            </a:r>
            <a:r>
              <a:rPr lang="zh-CN" altLang="en-US" sz="2400" b="1">
                <a:latin typeface="楷体" panose="02010609060101010101" charset="-122"/>
                <a:ea typeface="楷体" panose="02010609060101010101" charset="-122"/>
                <a:cs typeface="楷体" panose="02010609060101010101" charset="-122"/>
                <a:sym typeface="+mn-ea"/>
              </a:rPr>
              <a:t>使得</a:t>
            </a:r>
            <a:r>
              <a:rPr lang="en-US" altLang="zh-CN" sz="2400" b="1" i="1">
                <a:solidFill>
                  <a:srgbClr val="0000FF"/>
                </a:solidFill>
                <a:latin typeface="Times New Roman" panose="02020603050405020304" pitchFamily="18" charset="0"/>
                <a:ea typeface="楷体" panose="02010609060101010101" charset="-122"/>
                <a:cs typeface="Times New Roman" panose="02020603050405020304" pitchFamily="18" charset="0"/>
                <a:sym typeface="+mn-ea"/>
              </a:rPr>
              <a:t>P</a:t>
            </a:r>
            <a:r>
              <a:rPr lang="en-US" altLang="zh-CN" sz="2400" b="1">
                <a:solidFill>
                  <a:srgbClr val="0000FF"/>
                </a:solidFill>
                <a:latin typeface="楷体" panose="02010609060101010101" charset="-122"/>
                <a:ea typeface="楷体" panose="02010609060101010101" charset="-122"/>
                <a:cs typeface="楷体" panose="02010609060101010101" charset="-122"/>
                <a:sym typeface="+mn-ea"/>
              </a:rPr>
              <a:t>(</a:t>
            </a:r>
            <a:r>
              <a:rPr lang="en-US" altLang="zh-CN" sz="2400" b="1" i="1">
                <a:solidFill>
                  <a:srgbClr val="0000FF"/>
                </a:solidFill>
                <a:latin typeface="Times New Roman" panose="02020603050405020304" pitchFamily="18" charset="0"/>
                <a:ea typeface="楷体" panose="02010609060101010101" charset="-122"/>
                <a:cs typeface="Times New Roman" panose="02020603050405020304" pitchFamily="18" charset="0"/>
                <a:sym typeface="+mn-ea"/>
              </a:rPr>
              <a:t>x</a:t>
            </a:r>
            <a:r>
              <a:rPr lang="en-US" altLang="zh-CN" sz="2400" b="1" baseline="-25000">
                <a:solidFill>
                  <a:srgbClr val="0000FF"/>
                </a:solidFill>
                <a:latin typeface="楷体" panose="02010609060101010101" charset="-122"/>
                <a:ea typeface="楷体" panose="02010609060101010101" charset="-122"/>
                <a:cs typeface="楷体" panose="02010609060101010101" charset="-122"/>
                <a:sym typeface="+mn-ea"/>
              </a:rPr>
              <a:t>0</a:t>
            </a:r>
            <a:r>
              <a:rPr lang="en-US" altLang="zh-CN" sz="2400" b="1" baseline="-25000">
                <a:latin typeface="楷体" panose="02010609060101010101" charset="-122"/>
                <a:ea typeface="楷体" panose="02010609060101010101" charset="-122"/>
                <a:cs typeface="楷体" panose="02010609060101010101" charset="-122"/>
                <a:sym typeface="+mn-ea"/>
              </a:rPr>
              <a:t> </a:t>
            </a:r>
            <a:r>
              <a:rPr lang="en-US" altLang="zh-CN" sz="2400" b="1">
                <a:solidFill>
                  <a:srgbClr val="0000FF"/>
                </a:solidFill>
                <a:latin typeface="楷体" panose="02010609060101010101" charset="-122"/>
                <a:ea typeface="楷体" panose="02010609060101010101" charset="-122"/>
                <a:cs typeface="楷体" panose="02010609060101010101" charset="-122"/>
                <a:sym typeface="+mn-ea"/>
              </a:rPr>
              <a:t>)</a:t>
            </a:r>
            <a:r>
              <a:rPr lang="zh-CN" altLang="en-US" sz="2400" b="1">
                <a:solidFill>
                  <a:srgbClr val="0000FF"/>
                </a:solidFill>
                <a:latin typeface="楷体" panose="02010609060101010101" charset="-122"/>
                <a:ea typeface="楷体" panose="02010609060101010101" charset="-122"/>
                <a:cs typeface="楷体" panose="02010609060101010101" charset="-122"/>
                <a:sym typeface="+mn-ea"/>
              </a:rPr>
              <a:t>不成立</a:t>
            </a:r>
            <a:r>
              <a:rPr lang="zh-CN" altLang="en-US" sz="2400" b="1">
                <a:latin typeface="楷体" panose="02010609060101010101" charset="-122"/>
                <a:ea typeface="楷体" panose="02010609060101010101" charset="-122"/>
                <a:cs typeface="楷体" panose="02010609060101010101" charset="-122"/>
                <a:sym typeface="+mn-ea"/>
              </a:rPr>
              <a:t>即可</a:t>
            </a:r>
            <a:r>
              <a:rPr lang="en-US" altLang="zh-CN" sz="2400" b="1">
                <a:latin typeface="楷体" panose="02010609060101010101" charset="-122"/>
                <a:ea typeface="楷体" panose="02010609060101010101" charset="-122"/>
                <a:cs typeface="楷体" panose="02010609060101010101" charset="-122"/>
                <a:sym typeface="+mn-ea"/>
              </a:rPr>
              <a:t>.</a:t>
            </a:r>
            <a:endParaRPr lang="en-US" altLang="zh-CN" sz="2400" b="1">
              <a:latin typeface="楷体" panose="02010609060101010101" charset="-122"/>
              <a:ea typeface="楷体" panose="02010609060101010101" charset="-122"/>
              <a:cs typeface="楷体" panose="02010609060101010101" charset="-122"/>
            </a:endParaRPr>
          </a:p>
        </p:txBody>
      </p:sp>
      <p:sp>
        <p:nvSpPr>
          <p:cNvPr id="29698" name="文本框 29697"/>
          <p:cNvSpPr txBox="1"/>
          <p:nvPr>
            <p:custDataLst>
              <p:tags r:id="rId3"/>
            </p:custDataLst>
          </p:nvPr>
        </p:nvSpPr>
        <p:spPr>
          <a:xfrm>
            <a:off x="229870" y="3233420"/>
            <a:ext cx="11686540" cy="2569210"/>
          </a:xfrm>
          <a:prstGeom prst="rect">
            <a:avLst/>
          </a:prstGeom>
          <a:noFill/>
          <a:ln w="28575">
            <a:solidFill>
              <a:srgbClr val="FF0000"/>
            </a:solidFill>
            <a:prstDash val="dash"/>
          </a:ln>
        </p:spPr>
        <p:txBody>
          <a:bodyPr wrap="square" anchor="t">
            <a:spAutoFit/>
          </a:bodyPr>
          <a:lstStyle/>
          <a:p>
            <a:pPr fontAlgn="auto">
              <a:lnSpc>
                <a:spcPct val="130000"/>
              </a:lnSpc>
              <a:spcBef>
                <a:spcPct val="0"/>
              </a:spcBef>
            </a:pPr>
            <a:r>
              <a:rPr lang="zh-CN" altLang="en-US" sz="2800" b="1">
                <a:solidFill>
                  <a:srgbClr val="C00000"/>
                </a:solidFill>
                <a:latin typeface="黑体" panose="02010609060101010101" charset="-122"/>
                <a:ea typeface="黑体" panose="02010609060101010101" charset="-122"/>
                <a:cs typeface="楷体" panose="02010609060101010101" charset="-122"/>
                <a:sym typeface="+mn-ea"/>
              </a:rPr>
              <a:t>存在量词命题真假的判断：</a:t>
            </a:r>
            <a:r>
              <a:rPr lang="en-US" altLang="zh-CN" sz="2800" b="1">
                <a:latin typeface="楷体" panose="02010609060101010101" charset="-122"/>
                <a:ea typeface="楷体" panose="02010609060101010101" charset="-122"/>
                <a:cs typeface="楷体" panose="02010609060101010101" charset="-122"/>
                <a:sym typeface="+mn-ea"/>
              </a:rPr>
              <a:t> </a:t>
            </a:r>
            <a:r>
              <a:rPr lang="en-US" altLang="zh-CN" sz="2800" b="1">
                <a:latin typeface="黑体" panose="02010609060101010101" charset="-122"/>
                <a:ea typeface="黑体" panose="02010609060101010101" charset="-122"/>
                <a:cs typeface="黑体" panose="02010609060101010101" charset="-122"/>
              </a:rPr>
              <a:t>  </a:t>
            </a:r>
          </a:p>
          <a:p>
            <a:pPr fontAlgn="auto">
              <a:lnSpc>
                <a:spcPct val="130000"/>
              </a:lnSpc>
              <a:spcBef>
                <a:spcPct val="0"/>
              </a:spcBef>
            </a:pPr>
            <a:r>
              <a:rPr lang="zh-CN" altLang="en-US" sz="2400">
                <a:latin typeface="Times New Roman" panose="02020603050405020304" pitchFamily="18" charset="0"/>
                <a:ea typeface="楷体" panose="02010609060101010101" charset="-122"/>
                <a:cs typeface="Times New Roman" panose="02020603050405020304" pitchFamily="18" charset="0"/>
              </a:rPr>
              <a:t>要判断存在量词命题“</a:t>
            </a:r>
            <a:r>
              <a:rPr lang="en-US" altLang="zh-CN" sz="2400">
                <a:latin typeface="Times New Roman" panose="02020603050405020304" pitchFamily="18" charset="0"/>
                <a:ea typeface="楷体" panose="02010609060101010101" charset="-122"/>
                <a:cs typeface="Times New Roman" panose="02020603050405020304" pitchFamily="18" charset="0"/>
              </a:rPr>
              <a:t>∃</a:t>
            </a:r>
            <a:r>
              <a:rPr lang="en-US" altLang="zh-CN" sz="2400" i="1">
                <a:latin typeface="Times New Roman" panose="02020603050405020304" pitchFamily="18" charset="0"/>
                <a:ea typeface="楷体" panose="02010609060101010101" charset="-122"/>
                <a:cs typeface="Times New Roman" panose="02020603050405020304" pitchFamily="18" charset="0"/>
              </a:rPr>
              <a:t>x</a:t>
            </a:r>
            <a:r>
              <a:rPr lang="en-US" altLang="zh-CN" sz="2400">
                <a:latin typeface="Times New Roman" panose="02020603050405020304" pitchFamily="18" charset="0"/>
                <a:ea typeface="楷体" panose="02010609060101010101" charset="-122"/>
                <a:cs typeface="Times New Roman" panose="02020603050405020304" pitchFamily="18" charset="0"/>
              </a:rPr>
              <a:t>∈</a:t>
            </a:r>
            <a:r>
              <a:rPr lang="en-US" altLang="zh-CN" sz="2400" i="1">
                <a:latin typeface="Times New Roman" panose="02020603050405020304" pitchFamily="18" charset="0"/>
                <a:ea typeface="楷体" panose="02010609060101010101" charset="-122"/>
                <a:cs typeface="Times New Roman" panose="02020603050405020304" pitchFamily="18" charset="0"/>
              </a:rPr>
              <a:t>M</a:t>
            </a:r>
            <a:r>
              <a:rPr lang="zh-CN" altLang="en-US" sz="2400" i="1">
                <a:latin typeface="Times New Roman" panose="02020603050405020304" pitchFamily="18" charset="0"/>
                <a:ea typeface="楷体" panose="02010609060101010101" charset="-122"/>
                <a:cs typeface="Times New Roman" panose="02020603050405020304" pitchFamily="18" charset="0"/>
              </a:rPr>
              <a:t>，</a:t>
            </a:r>
            <a:r>
              <a:rPr lang="en-US" altLang="zh-CN" sz="2400" i="1">
                <a:latin typeface="Times New Roman" panose="02020603050405020304" pitchFamily="18" charset="0"/>
                <a:ea typeface="楷体" panose="02010609060101010101" charset="-122"/>
                <a:cs typeface="Times New Roman" panose="02020603050405020304" pitchFamily="18" charset="0"/>
              </a:rPr>
              <a:t>p</a:t>
            </a:r>
            <a:r>
              <a:rPr lang="en-US" altLang="zh-CN" sz="2400">
                <a:latin typeface="Times New Roman" panose="02020603050405020304" pitchFamily="18" charset="0"/>
                <a:ea typeface="楷体" panose="02010609060101010101" charset="-122"/>
                <a:cs typeface="Times New Roman" panose="02020603050405020304" pitchFamily="18" charset="0"/>
              </a:rPr>
              <a:t>(</a:t>
            </a:r>
            <a:r>
              <a:rPr lang="en-US" altLang="zh-CN" sz="2400" i="1">
                <a:latin typeface="Times New Roman" panose="02020603050405020304" pitchFamily="18" charset="0"/>
                <a:ea typeface="楷体" panose="02010609060101010101" charset="-122"/>
                <a:cs typeface="Times New Roman" panose="02020603050405020304" pitchFamily="18" charset="0"/>
              </a:rPr>
              <a:t>x</a:t>
            </a:r>
            <a:r>
              <a:rPr lang="en-US" altLang="zh-CN" sz="2400">
                <a:latin typeface="Times New Roman" panose="02020603050405020304" pitchFamily="18" charset="0"/>
                <a:ea typeface="楷体" panose="02010609060101010101" charset="-122"/>
                <a:cs typeface="Times New Roman" panose="02020603050405020304" pitchFamily="18" charset="0"/>
              </a:rPr>
              <a:t>)”</a:t>
            </a:r>
            <a:r>
              <a:rPr lang="zh-CN" altLang="en-US" sz="2400">
                <a:latin typeface="Times New Roman" panose="02020603050405020304" pitchFamily="18" charset="0"/>
                <a:ea typeface="楷体" panose="02010609060101010101" charset="-122"/>
                <a:cs typeface="Times New Roman" panose="02020603050405020304" pitchFamily="18" charset="0"/>
              </a:rPr>
              <a:t>是</a:t>
            </a:r>
            <a:r>
              <a:rPr lang="zh-CN" altLang="en-US" sz="2400">
                <a:solidFill>
                  <a:schemeClr val="tx1"/>
                </a:solidFill>
                <a:latin typeface="Times New Roman" panose="02020603050405020304" pitchFamily="18" charset="0"/>
                <a:ea typeface="楷体" panose="02010609060101010101" charset="-122"/>
                <a:cs typeface="Times New Roman" panose="02020603050405020304" pitchFamily="18" charset="0"/>
              </a:rPr>
              <a:t>真命题</a:t>
            </a:r>
            <a:r>
              <a:rPr lang="zh-CN" altLang="en-US" sz="2400">
                <a:latin typeface="Times New Roman" panose="02020603050405020304" pitchFamily="18" charset="0"/>
                <a:ea typeface="楷体" panose="02010609060101010101" charset="-122"/>
                <a:cs typeface="Times New Roman" panose="02020603050405020304" pitchFamily="18" charset="0"/>
              </a:rPr>
              <a:t>，只需在集合</a:t>
            </a:r>
            <a:r>
              <a:rPr lang="en-US" altLang="zh-CN" sz="2400" i="1">
                <a:latin typeface="Times New Roman" panose="02020603050405020304" pitchFamily="18" charset="0"/>
                <a:ea typeface="楷体" panose="02010609060101010101" charset="-122"/>
                <a:cs typeface="Times New Roman" panose="02020603050405020304" pitchFamily="18" charset="0"/>
                <a:sym typeface="+mn-ea"/>
              </a:rPr>
              <a:t>M</a:t>
            </a:r>
            <a:r>
              <a:rPr lang="zh-CN" altLang="en-US" sz="2400">
                <a:latin typeface="Times New Roman" panose="02020603050405020304" pitchFamily="18" charset="0"/>
                <a:ea typeface="楷体" panose="02010609060101010101" charset="-122"/>
                <a:cs typeface="Times New Roman" panose="02020603050405020304" pitchFamily="18" charset="0"/>
              </a:rPr>
              <a:t>中</a:t>
            </a:r>
            <a:r>
              <a:rPr lang="zh-CN" altLang="en-US" sz="2400">
                <a:solidFill>
                  <a:srgbClr val="003BFF"/>
                </a:solidFill>
                <a:latin typeface="Times New Roman" panose="02020603050405020304" pitchFamily="18" charset="0"/>
                <a:ea typeface="楷体" panose="02010609060101010101" charset="-122"/>
                <a:cs typeface="Times New Roman" panose="02020603050405020304" pitchFamily="18" charset="0"/>
              </a:rPr>
              <a:t>找到一个元素</a:t>
            </a:r>
            <a:r>
              <a:rPr lang="en-US" altLang="zh-CN" sz="2400" i="1">
                <a:solidFill>
                  <a:srgbClr val="003BFF"/>
                </a:solidFill>
                <a:latin typeface="Times New Roman" panose="02020603050405020304" pitchFamily="18" charset="0"/>
                <a:ea typeface="楷体" panose="02010609060101010101" charset="-122"/>
                <a:cs typeface="Times New Roman" panose="02020603050405020304" pitchFamily="18" charset="0"/>
                <a:sym typeface="+mn-ea"/>
              </a:rPr>
              <a:t>x</a:t>
            </a:r>
            <a:r>
              <a:rPr lang="en-US" altLang="zh-CN" sz="2400" baseline="-25000">
                <a:solidFill>
                  <a:srgbClr val="003BFF"/>
                </a:solidFill>
                <a:latin typeface="Times New Roman" panose="02020603050405020304" pitchFamily="18" charset="0"/>
                <a:ea typeface="楷体" panose="02010609060101010101" charset="-122"/>
                <a:cs typeface="Times New Roman" panose="02020603050405020304" pitchFamily="18" charset="0"/>
              </a:rPr>
              <a:t>0</a:t>
            </a:r>
            <a:r>
              <a:rPr lang="zh-CN" altLang="en-US" sz="2400">
                <a:latin typeface="Times New Roman" panose="02020603050405020304" pitchFamily="18" charset="0"/>
                <a:ea typeface="楷体" panose="02010609060101010101" charset="-122"/>
                <a:cs typeface="Times New Roman" panose="02020603050405020304" pitchFamily="18" charset="0"/>
              </a:rPr>
              <a:t>，使</a:t>
            </a:r>
            <a:r>
              <a:rPr lang="en-US" altLang="zh-CN" sz="2400" i="1">
                <a:solidFill>
                  <a:srgbClr val="003BFF"/>
                </a:solidFill>
                <a:latin typeface="Times New Roman" panose="02020603050405020304" pitchFamily="18" charset="0"/>
                <a:ea typeface="楷体" panose="02010609060101010101" charset="-122"/>
                <a:cs typeface="Times New Roman" panose="02020603050405020304" pitchFamily="18" charset="0"/>
                <a:sym typeface="+mn-ea"/>
              </a:rPr>
              <a:t>p</a:t>
            </a:r>
            <a:r>
              <a:rPr lang="en-US" altLang="zh-CN" sz="2400">
                <a:solidFill>
                  <a:srgbClr val="003BFF"/>
                </a:solidFill>
                <a:latin typeface="Times New Roman" panose="02020603050405020304" pitchFamily="18" charset="0"/>
                <a:ea typeface="楷体" panose="02010609060101010101" charset="-122"/>
                <a:cs typeface="Times New Roman" panose="02020603050405020304" pitchFamily="18" charset="0"/>
              </a:rPr>
              <a:t>(</a:t>
            </a:r>
            <a:r>
              <a:rPr lang="en-US" altLang="zh-CN" sz="2400" i="1">
                <a:solidFill>
                  <a:srgbClr val="003BFF"/>
                </a:solidFill>
                <a:latin typeface="Times New Roman" panose="02020603050405020304" pitchFamily="18" charset="0"/>
                <a:ea typeface="楷体" panose="02010609060101010101" charset="-122"/>
                <a:cs typeface="Times New Roman" panose="02020603050405020304" pitchFamily="18" charset="0"/>
                <a:sym typeface="+mn-ea"/>
              </a:rPr>
              <a:t>x</a:t>
            </a:r>
            <a:r>
              <a:rPr lang="en-US" altLang="zh-CN" sz="2400" baseline="-25000">
                <a:solidFill>
                  <a:srgbClr val="003BFF"/>
                </a:solidFill>
                <a:latin typeface="Times New Roman" panose="02020603050405020304" pitchFamily="18" charset="0"/>
                <a:ea typeface="楷体" panose="02010609060101010101" charset="-122"/>
                <a:cs typeface="Times New Roman" panose="02020603050405020304" pitchFamily="18" charset="0"/>
              </a:rPr>
              <a:t>0</a:t>
            </a:r>
            <a:r>
              <a:rPr lang="en-US" altLang="zh-CN" sz="2400">
                <a:solidFill>
                  <a:srgbClr val="003BFF"/>
                </a:solidFill>
                <a:latin typeface="Times New Roman" panose="02020603050405020304" pitchFamily="18" charset="0"/>
                <a:ea typeface="楷体" panose="02010609060101010101" charset="-122"/>
                <a:cs typeface="Times New Roman" panose="02020603050405020304" pitchFamily="18" charset="0"/>
              </a:rPr>
              <a:t>)</a:t>
            </a:r>
            <a:r>
              <a:rPr lang="zh-CN" altLang="en-US" sz="2400">
                <a:solidFill>
                  <a:srgbClr val="003BFF"/>
                </a:solidFill>
                <a:latin typeface="Times New Roman" panose="02020603050405020304" pitchFamily="18" charset="0"/>
                <a:ea typeface="楷体" panose="02010609060101010101" charset="-122"/>
                <a:cs typeface="Times New Roman" panose="02020603050405020304" pitchFamily="18" charset="0"/>
              </a:rPr>
              <a:t>成立</a:t>
            </a:r>
            <a:r>
              <a:rPr lang="zh-CN" altLang="en-US" sz="2400">
                <a:latin typeface="Times New Roman" panose="02020603050405020304" pitchFamily="18" charset="0"/>
                <a:ea typeface="楷体" panose="02010609060101010101" charset="-122"/>
                <a:cs typeface="Times New Roman" panose="02020603050405020304" pitchFamily="18" charset="0"/>
              </a:rPr>
              <a:t>即可</a:t>
            </a:r>
            <a:r>
              <a:rPr lang="en-US" altLang="zh-CN" sz="2400">
                <a:latin typeface="Times New Roman" panose="02020603050405020304" pitchFamily="18" charset="0"/>
                <a:ea typeface="楷体" panose="02010609060101010101" charset="-122"/>
                <a:cs typeface="Times New Roman" panose="02020603050405020304" pitchFamily="18" charset="0"/>
              </a:rPr>
              <a:t>.</a:t>
            </a:r>
          </a:p>
          <a:p>
            <a:pPr fontAlgn="auto">
              <a:lnSpc>
                <a:spcPct val="130000"/>
              </a:lnSpc>
              <a:spcBef>
                <a:spcPct val="0"/>
              </a:spcBef>
            </a:pPr>
            <a:r>
              <a:rPr lang="zh-CN" altLang="en-US" sz="2400">
                <a:latin typeface="Times New Roman" panose="02020603050405020304" pitchFamily="18" charset="0"/>
                <a:ea typeface="楷体" panose="02010609060101010101" charset="-122"/>
                <a:cs typeface="Times New Roman" panose="02020603050405020304" pitchFamily="18" charset="0"/>
                <a:sym typeface="+mn-ea"/>
              </a:rPr>
              <a:t>如果在集合</a:t>
            </a:r>
            <a:r>
              <a:rPr lang="en-US" altLang="zh-CN" sz="2400" i="1">
                <a:latin typeface="Times New Roman" panose="02020603050405020304" pitchFamily="18" charset="0"/>
                <a:ea typeface="楷体" panose="02010609060101010101" charset="-122"/>
                <a:cs typeface="Times New Roman" panose="02020603050405020304" pitchFamily="18" charset="0"/>
                <a:sym typeface="+mn-ea"/>
              </a:rPr>
              <a:t>M</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中</a:t>
            </a:r>
            <a:r>
              <a:rPr lang="en-US" altLang="zh-CN" sz="2400">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a:solidFill>
                  <a:srgbClr val="003BFF"/>
                </a:solidFill>
                <a:latin typeface="Times New Roman" panose="02020603050405020304" pitchFamily="18" charset="0"/>
                <a:ea typeface="楷体" panose="02010609060101010101" charset="-122"/>
                <a:cs typeface="Times New Roman" panose="02020603050405020304" pitchFamily="18" charset="0"/>
                <a:sym typeface="+mn-ea"/>
              </a:rPr>
              <a:t>使</a:t>
            </a:r>
            <a:r>
              <a:rPr lang="en-US" altLang="zh-CN" sz="2400" i="1">
                <a:solidFill>
                  <a:srgbClr val="003BFF"/>
                </a:solidFill>
                <a:latin typeface="Times New Roman" panose="02020603050405020304" pitchFamily="18" charset="0"/>
                <a:ea typeface="楷体" panose="02010609060101010101" charset="-122"/>
                <a:cs typeface="Times New Roman" panose="02020603050405020304" pitchFamily="18" charset="0"/>
                <a:sym typeface="+mn-ea"/>
              </a:rPr>
              <a:t>p</a:t>
            </a:r>
            <a:r>
              <a:rPr lang="en-US" altLang="zh-CN" sz="2400">
                <a:solidFill>
                  <a:srgbClr val="003BFF"/>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i="1">
                <a:solidFill>
                  <a:srgbClr val="003BFF"/>
                </a:solidFill>
                <a:latin typeface="Times New Roman" panose="02020603050405020304" pitchFamily="18" charset="0"/>
                <a:ea typeface="楷体" panose="02010609060101010101" charset="-122"/>
                <a:cs typeface="Times New Roman" panose="02020603050405020304" pitchFamily="18" charset="0"/>
                <a:sym typeface="+mn-ea"/>
              </a:rPr>
              <a:t>x</a:t>
            </a:r>
            <a:r>
              <a:rPr lang="en-US" altLang="zh-CN" sz="2400">
                <a:solidFill>
                  <a:srgbClr val="003BFF"/>
                </a:solidFill>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a:solidFill>
                  <a:srgbClr val="003BFF"/>
                </a:solidFill>
                <a:latin typeface="Times New Roman" panose="02020603050405020304" pitchFamily="18" charset="0"/>
                <a:ea typeface="楷体" panose="02010609060101010101" charset="-122"/>
                <a:cs typeface="Times New Roman" panose="02020603050405020304" pitchFamily="18" charset="0"/>
                <a:sym typeface="+mn-ea"/>
              </a:rPr>
              <a:t>成立</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的元素</a:t>
            </a:r>
            <a:r>
              <a:rPr lang="en-US" altLang="zh-CN" sz="2400" i="1">
                <a:solidFill>
                  <a:srgbClr val="003BFF"/>
                </a:solidFill>
                <a:latin typeface="Times New Roman" panose="02020603050405020304" pitchFamily="18" charset="0"/>
                <a:ea typeface="楷体" panose="02010609060101010101" charset="-122"/>
                <a:cs typeface="Times New Roman" panose="02020603050405020304" pitchFamily="18" charset="0"/>
                <a:sym typeface="+mn-ea"/>
              </a:rPr>
              <a:t>x</a:t>
            </a:r>
            <a:r>
              <a:rPr lang="zh-CN" altLang="en-US" sz="2400">
                <a:solidFill>
                  <a:srgbClr val="003BFF"/>
                </a:solidFill>
                <a:latin typeface="Times New Roman" panose="02020603050405020304" pitchFamily="18" charset="0"/>
                <a:ea typeface="楷体" panose="02010609060101010101" charset="-122"/>
                <a:cs typeface="Times New Roman" panose="02020603050405020304" pitchFamily="18" charset="0"/>
                <a:sym typeface="+mn-ea"/>
              </a:rPr>
              <a:t>不存在</a:t>
            </a:r>
            <a:r>
              <a:rPr lang="en-US" altLang="zh-CN" sz="2400">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a:t>
            </a:r>
            <a:r>
              <a:rPr lang="zh-CN" altLang="zh-CN" sz="2400">
                <a:latin typeface="Times New Roman" panose="02020603050405020304" pitchFamily="18" charset="0"/>
                <a:ea typeface="楷体" panose="02010609060101010101" charset="-122"/>
                <a:cs typeface="Times New Roman" panose="02020603050405020304" pitchFamily="18" charset="0"/>
                <a:sym typeface="+mn-ea"/>
              </a:rPr>
              <a:t>即</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集合</a:t>
            </a:r>
            <a:r>
              <a:rPr lang="en-US" altLang="zh-CN" sz="2400" i="1">
                <a:latin typeface="Times New Roman" panose="02020603050405020304" pitchFamily="18" charset="0"/>
                <a:ea typeface="楷体" panose="02010609060101010101" charset="-122"/>
                <a:cs typeface="Times New Roman" panose="02020603050405020304" pitchFamily="18" charset="0"/>
                <a:sym typeface="+mn-ea"/>
              </a:rPr>
              <a:t>M</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中</a:t>
            </a:r>
            <a:r>
              <a:rPr lang="zh-CN" altLang="zh-CN" sz="2400">
                <a:latin typeface="Times New Roman" panose="02020603050405020304" pitchFamily="18" charset="0"/>
                <a:ea typeface="楷体" panose="02010609060101010101" charset="-122"/>
                <a:cs typeface="Times New Roman" panose="02020603050405020304" pitchFamily="18" charset="0"/>
                <a:sym typeface="+mn-ea"/>
              </a:rPr>
              <a:t>所有的</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元素</a:t>
            </a:r>
            <a:r>
              <a:rPr lang="en-US" altLang="zh-CN" sz="2400" i="1">
                <a:latin typeface="Times New Roman" panose="02020603050405020304" pitchFamily="18" charset="0"/>
                <a:ea typeface="楷体" panose="02010609060101010101" charset="-122"/>
                <a:cs typeface="Times New Roman" panose="02020603050405020304" pitchFamily="18" charset="0"/>
                <a:sym typeface="+mn-ea"/>
              </a:rPr>
              <a:t>x</a:t>
            </a:r>
            <a:r>
              <a:rPr lang="zh-CN" altLang="en-US" sz="2400" i="1">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都使得</a:t>
            </a:r>
            <a:r>
              <a:rPr lang="en-US" altLang="zh-CN" sz="2400" i="1">
                <a:latin typeface="Times New Roman" panose="02020603050405020304" pitchFamily="18" charset="0"/>
                <a:ea typeface="楷体" panose="02010609060101010101" charset="-122"/>
                <a:cs typeface="Times New Roman" panose="02020603050405020304" pitchFamily="18" charset="0"/>
                <a:sym typeface="+mn-ea"/>
              </a:rPr>
              <a:t>p</a:t>
            </a:r>
            <a:r>
              <a:rPr lang="en-US" altLang="zh-CN" sz="2400">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i="1">
                <a:latin typeface="Times New Roman" panose="02020603050405020304" pitchFamily="18" charset="0"/>
                <a:ea typeface="楷体" panose="02010609060101010101" charset="-122"/>
                <a:cs typeface="Times New Roman" panose="02020603050405020304" pitchFamily="18" charset="0"/>
                <a:sym typeface="+mn-ea"/>
              </a:rPr>
              <a:t>x</a:t>
            </a:r>
            <a:r>
              <a:rPr lang="en-US" altLang="zh-CN" sz="2400">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a:latin typeface="Times New Roman" panose="02020603050405020304" pitchFamily="18" charset="0"/>
                <a:ea typeface="楷体" panose="02010609060101010101" charset="-122"/>
                <a:cs typeface="Times New Roman" panose="02020603050405020304" pitchFamily="18" charset="0"/>
                <a:sym typeface="+mn-ea"/>
              </a:rPr>
              <a:t>不成立），那么这个存在量词命题是假命题</a:t>
            </a:r>
            <a:r>
              <a:rPr lang="en-US" altLang="zh-CN" sz="2400">
                <a:latin typeface="Times New Roman" panose="02020603050405020304" pitchFamily="18" charset="0"/>
                <a:ea typeface="楷体" panose="02010609060101010101" charset="-122"/>
                <a:cs typeface="Times New Roman" panose="02020603050405020304" pitchFamily="18" charset="0"/>
                <a:sym typeface="+mn-ea"/>
              </a:rPr>
              <a:t>.</a:t>
            </a:r>
            <a:endParaRPr lang="zh-CN" altLang="en-US" sz="2400">
              <a:latin typeface="Times New Roman" panose="02020603050405020304" pitchFamily="18" charset="0"/>
              <a:ea typeface="楷体" panose="02010609060101010101" charset="-122"/>
              <a:cs typeface="Times New Roman" panose="02020603050405020304" pitchFamily="18" charset="0"/>
            </a:endParaRPr>
          </a:p>
        </p:txBody>
      </p:sp>
      <p:sp>
        <p:nvSpPr>
          <p:cNvPr id="4" name="文本框 3">
            <a:extLst>
              <a:ext uri="{FF2B5EF4-FFF2-40B4-BE49-F238E27FC236}">
                <a16:creationId xmlns:a16="http://schemas.microsoft.com/office/drawing/2014/main" id="{4C812852-B8F6-229B-3391-A86F2E8885DE}"/>
              </a:ext>
            </a:extLst>
          </p:cNvPr>
          <p:cNvSpPr txBox="1"/>
          <p:nvPr/>
        </p:nvSpPr>
        <p:spPr>
          <a:xfrm>
            <a:off x="0" y="0"/>
            <a:ext cx="2263775"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总结</a:t>
            </a:r>
          </a:p>
        </p:txBody>
      </p:sp>
    </p:spTree>
    <p:custDataLst>
      <p:tags r:id="rId1"/>
    </p:custDataLst>
    <p:extLst>
      <p:ext uri="{BB962C8B-B14F-4D97-AF65-F5344CB8AC3E}">
        <p14:creationId xmlns:p14="http://schemas.microsoft.com/office/powerpoint/2010/main" val="30280908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blinds(horizontal)">
                                      <p:cBhvr>
                                        <p:cTn id="7" dur="500"/>
                                        <p:tgtEl>
                                          <p:spTgt spid="21508"/>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698"/>
                                        </p:tgtEl>
                                        <p:attrNameLst>
                                          <p:attrName>style.visibility</p:attrName>
                                        </p:attrNameLst>
                                      </p:cBhvr>
                                      <p:to>
                                        <p:strVal val="visible"/>
                                      </p:to>
                                    </p:set>
                                    <p:animEffect transition="in" filter="blinds(horizontal)">
                                      <p:cBhvr>
                                        <p:cTn id="12" dur="500"/>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animBg="1"/>
      <p:bldP spid="2969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谢谢！</a:t>
            </a:r>
          </a:p>
        </p:txBody>
      </p:sp>
      <p:sp>
        <p:nvSpPr>
          <p:cNvPr id="3" name="文本框 2"/>
          <p:cNvSpPr txBox="1"/>
          <p:nvPr/>
        </p:nvSpPr>
        <p:spPr>
          <a:xfrm>
            <a:off x="0" y="0"/>
            <a:ext cx="226377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布置作业</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4614863"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新课引入</a:t>
            </a:r>
            <a:r>
              <a:rPr lang="en-US" altLang="zh-CN" sz="4000" b="1" dirty="0">
                <a:solidFill>
                  <a:schemeClr val="bg1"/>
                </a:solidFill>
                <a:latin typeface="宋体" panose="02010600030101010101" pitchFamily="2" charset="-122"/>
                <a:ea typeface="宋体" panose="02010600030101010101" pitchFamily="2" charset="-122"/>
              </a:rPr>
              <a:t>-</a:t>
            </a:r>
            <a:r>
              <a:rPr lang="zh-CN" altLang="en-US" sz="3200" b="1" dirty="0">
                <a:solidFill>
                  <a:schemeClr val="bg1"/>
                </a:solidFill>
                <a:latin typeface="宋体" panose="02010600030101010101" pitchFamily="2" charset="-122"/>
                <a:ea typeface="宋体" panose="02010600030101010101" pitchFamily="2" charset="-122"/>
              </a:rPr>
              <a:t>逆命题</a:t>
            </a:r>
            <a:endParaRPr lang="zh-CN" altLang="en-US" sz="4000" b="1" dirty="0">
              <a:solidFill>
                <a:schemeClr val="bg1"/>
              </a:solidFill>
              <a:latin typeface="宋体" panose="02010600030101010101" pitchFamily="2" charset="-122"/>
              <a:ea typeface="宋体" panose="02010600030101010101" pitchFamily="2" charset="-122"/>
            </a:endParaRPr>
          </a:p>
        </p:txBody>
      </p:sp>
      <p:graphicFrame>
        <p:nvGraphicFramePr>
          <p:cNvPr id="8" name="对象 7">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r:id="rId2" imgW="114300" imgH="215900" progId="Equation.KSEE3">
                  <p:embed/>
                </p:oleObj>
              </mc:Choice>
              <mc:Fallback>
                <p:oleObj r:id="rId2" imgW="114300" imgH="215900" progId="Equation.KSEE3">
                  <p:embed/>
                  <p:pic>
                    <p:nvPicPr>
                      <p:cNvPr id="8" name="对象 7">
                        <a:hlinkClick r:id="" action="ppaction://ole?verb=0"/>
                      </p:cNvPr>
                      <p:cNvPicPr/>
                      <p:nvPr/>
                    </p:nvPicPr>
                    <p:blipFill>
                      <a:blip r:embed="rId3"/>
                      <a:stretch>
                        <a:fillRect/>
                      </a:stretch>
                    </p:blipFill>
                    <p:spPr>
                      <a:xfrm>
                        <a:off x="6038850" y="3321050"/>
                        <a:ext cx="114300" cy="215900"/>
                      </a:xfrm>
                      <a:prstGeom prst="rect">
                        <a:avLst/>
                      </a:prstGeom>
                    </p:spPr>
                  </p:pic>
                </p:oleObj>
              </mc:Fallback>
            </mc:AlternateContent>
          </a:graphicData>
        </a:graphic>
      </p:graphicFrame>
      <p:pic>
        <p:nvPicPr>
          <p:cNvPr id="2" name="图片 1"/>
          <p:cNvPicPr>
            <a:picLocks noChangeAspect="1"/>
          </p:cNvPicPr>
          <p:nvPr/>
        </p:nvPicPr>
        <p:blipFill>
          <a:blip r:embed="rId4">
            <a:clrChange>
              <a:clrFrom>
                <a:srgbClr val="FFFFFF">
                  <a:alpha val="100000"/>
                </a:srgbClr>
              </a:clrFrom>
              <a:clrTo>
                <a:srgbClr val="FFFFFF">
                  <a:alpha val="100000"/>
                  <a:alpha val="0"/>
                </a:srgbClr>
              </a:clrTo>
            </a:clrChange>
          </a:blip>
          <a:srcRect l="8685" t="57218" r="11271" b="25593"/>
          <a:stretch>
            <a:fillRect/>
          </a:stretch>
        </p:blipFill>
        <p:spPr>
          <a:xfrm>
            <a:off x="-182880" y="655320"/>
            <a:ext cx="10943590" cy="3296920"/>
          </a:xfrm>
          <a:prstGeom prst="rect">
            <a:avLst/>
          </a:prstGeom>
        </p:spPr>
      </p:pic>
      <p:sp>
        <p:nvSpPr>
          <p:cNvPr id="4" name="文本框 3"/>
          <p:cNvSpPr txBox="1"/>
          <p:nvPr/>
        </p:nvSpPr>
        <p:spPr>
          <a:xfrm>
            <a:off x="57150" y="3890010"/>
            <a:ext cx="12134850" cy="1383665"/>
          </a:xfrm>
          <a:prstGeom prst="rect">
            <a:avLst/>
          </a:prstGeom>
          <a:noFill/>
        </p:spPr>
        <p:txBody>
          <a:bodyPr wrap="square" rtlCol="0" anchor="t">
            <a:spAutoFit/>
          </a:bodyPr>
          <a:lstStyle/>
          <a:p>
            <a:r>
              <a:rPr lang="zh-CN" altLang="en-US" sz="2800">
                <a:latin typeface="宋体" panose="02010600030101010101" pitchFamily="2" charset="-122"/>
                <a:ea typeface="宋体" panose="02010600030101010101" pitchFamily="2" charset="-122"/>
                <a:cs typeface="宋体" panose="02010600030101010101" pitchFamily="2" charset="-122"/>
              </a:rPr>
              <a:t>命题(1)(4)和它们的逆命题都是真命题;</a:t>
            </a:r>
          </a:p>
          <a:p>
            <a:r>
              <a:rPr lang="zh-CN" altLang="en-US" sz="2800">
                <a:latin typeface="宋体" panose="02010600030101010101" pitchFamily="2" charset="-122"/>
                <a:ea typeface="宋体" panose="02010600030101010101" pitchFamily="2" charset="-122"/>
                <a:cs typeface="宋体" panose="02010600030101010101" pitchFamily="2" charset="-122"/>
              </a:rPr>
              <a:t>命题(2)是真命题，但它的逆命题是假命题;</a:t>
            </a:r>
          </a:p>
          <a:p>
            <a:r>
              <a:rPr lang="zh-CN" altLang="en-US" sz="2800">
                <a:latin typeface="宋体" panose="02010600030101010101" pitchFamily="2" charset="-122"/>
                <a:ea typeface="宋体" panose="02010600030101010101" pitchFamily="2" charset="-122"/>
                <a:cs typeface="宋体" panose="02010600030101010101" pitchFamily="2" charset="-122"/>
              </a:rPr>
              <a:t>命题(3)是假命题，但它的逆命题是真命题.</a:t>
            </a:r>
          </a:p>
        </p:txBody>
      </p:sp>
      <p:sp>
        <p:nvSpPr>
          <p:cNvPr id="7" name="文本框 6"/>
          <p:cNvSpPr txBox="1"/>
          <p:nvPr/>
        </p:nvSpPr>
        <p:spPr>
          <a:xfrm>
            <a:off x="7259320" y="4358640"/>
            <a:ext cx="4932680" cy="1813560"/>
          </a:xfrm>
          <a:prstGeom prst="rect">
            <a:avLst/>
          </a:prstGeom>
          <a:noFill/>
        </p:spPr>
        <p:txBody>
          <a:bodyPr wrap="square" rtlCol="0" anchor="t">
            <a:noAutofit/>
          </a:bodyPr>
          <a:lstStyle/>
          <a:p>
            <a:pPr indent="0" fontAlgn="auto">
              <a:lnSpc>
                <a:spcPct val="100000"/>
              </a:lnSpc>
            </a:pPr>
            <a:r>
              <a:rPr lang="zh-CN" altLang="en-US" sz="2800">
                <a:sym typeface="+mn-ea"/>
              </a:rPr>
              <a:t>将命题“若p，则q”中的条件</a:t>
            </a:r>
            <a:r>
              <a:rPr lang="en-US" altLang="zh-CN" sz="2800">
                <a:sym typeface="+mn-ea"/>
              </a:rPr>
              <a:t>p</a:t>
            </a:r>
            <a:r>
              <a:rPr lang="zh-CN" altLang="en-US" sz="2800">
                <a:sym typeface="+mn-ea"/>
              </a:rPr>
              <a:t>和结论</a:t>
            </a:r>
            <a:r>
              <a:rPr lang="en-US" altLang="zh-CN" sz="2800">
                <a:sym typeface="+mn-ea"/>
              </a:rPr>
              <a:t>q</a:t>
            </a:r>
            <a:r>
              <a:rPr lang="zh-CN" altLang="en-US" sz="2800">
                <a:sym typeface="+mn-ea"/>
              </a:rPr>
              <a:t>互换，就得到一个新的命题“若</a:t>
            </a:r>
            <a:r>
              <a:rPr lang="en-US" altLang="zh-CN" sz="2800">
                <a:sym typeface="+mn-ea"/>
              </a:rPr>
              <a:t>q</a:t>
            </a:r>
            <a:r>
              <a:rPr lang="zh-CN" altLang="en-US" sz="2800">
                <a:sym typeface="+mn-ea"/>
              </a:rPr>
              <a:t>，则</a:t>
            </a:r>
            <a:r>
              <a:rPr lang="en-US" altLang="zh-CN" sz="2800">
                <a:sym typeface="+mn-ea"/>
              </a:rPr>
              <a:t>p</a:t>
            </a:r>
            <a:r>
              <a:rPr lang="zh-CN" altLang="en-US" sz="2800">
                <a:sym typeface="+mn-ea"/>
              </a:rPr>
              <a:t>”，称这个命题为原命题的</a:t>
            </a:r>
            <a:r>
              <a:rPr lang="zh-CN" altLang="en-US" sz="2800">
                <a:solidFill>
                  <a:srgbClr val="FF0000"/>
                </a:solidFill>
                <a:sym typeface="+mn-ea"/>
              </a:rPr>
              <a:t>逆命题</a:t>
            </a:r>
            <a:r>
              <a:rPr lang="zh-CN" altLang="en-US" sz="2800">
                <a:sym typeface="+mn-ea"/>
              </a:rPr>
              <a:t>.</a:t>
            </a:r>
          </a:p>
        </p:txBody>
      </p:sp>
    </p:spTree>
    <p:extLst>
      <p:ext uri="{BB962C8B-B14F-4D97-AF65-F5344CB8AC3E}">
        <p14:creationId xmlns:p14="http://schemas.microsoft.com/office/powerpoint/2010/main" val="35393259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3414713"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充分必要条件</a:t>
            </a:r>
          </a:p>
        </p:txBody>
      </p:sp>
      <p:graphicFrame>
        <p:nvGraphicFramePr>
          <p:cNvPr id="8" name="对象 7">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r:id="rId2" imgW="114300" imgH="215900" progId="Equation.KSEE3">
                  <p:embed/>
                </p:oleObj>
              </mc:Choice>
              <mc:Fallback>
                <p:oleObj r:id="rId2" imgW="114300" imgH="215900" progId="Equation.KSEE3">
                  <p:embed/>
                  <p:pic>
                    <p:nvPicPr>
                      <p:cNvPr id="8" name="对象 7">
                        <a:hlinkClick r:id="" action="ppaction://ole?verb=0"/>
                      </p:cNvPr>
                      <p:cNvPicPr/>
                      <p:nvPr/>
                    </p:nvPicPr>
                    <p:blipFill>
                      <a:blip r:embed="rId3"/>
                      <a:stretch>
                        <a:fillRect/>
                      </a:stretch>
                    </p:blipFill>
                    <p:spPr>
                      <a:xfrm>
                        <a:off x="6038850" y="3321050"/>
                        <a:ext cx="114300" cy="2159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94EAD80-9A0F-DA25-0339-F17FA2F8FC58}"/>
                  </a:ext>
                </a:extLst>
              </p:cNvPr>
              <p:cNvSpPr txBox="1"/>
              <p:nvPr/>
            </p:nvSpPr>
            <p:spPr>
              <a:xfrm>
                <a:off x="582295" y="1518285"/>
                <a:ext cx="10816590" cy="2158365"/>
              </a:xfrm>
              <a:prstGeom prst="rect">
                <a:avLst/>
              </a:prstGeom>
              <a:noFill/>
              <a:ln w="28575">
                <a:solidFill>
                  <a:schemeClr val="accent1">
                    <a:lumMod val="75000"/>
                  </a:schemeClr>
                </a:solidFill>
                <a:prstDash val="solid"/>
              </a:ln>
            </p:spPr>
            <p:txBody>
              <a:bodyPr wrap="square" rtlCol="0">
                <a:spAutoFit/>
              </a:bodyPr>
              <a:lstStyle/>
              <a:p>
                <a:pPr algn="l">
                  <a:lnSpc>
                    <a:spcPct val="140000"/>
                  </a:lnSpc>
                </a:pPr>
                <a:r>
                  <a:rPr lang="zh-CN" altLang="en-US" sz="2400" b="1" dirty="0">
                    <a:solidFill>
                      <a:schemeClr val="tx1"/>
                    </a:solidFill>
                    <a:latin typeface="宋体" panose="02010600030101010101" pitchFamily="2" charset="-122"/>
                    <a:ea typeface="宋体" panose="02010600030101010101" pitchFamily="2" charset="-122"/>
                  </a:rPr>
                  <a:t>如果</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err="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若</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𝑝</m:t>
                    </m:r>
                  </m:oMath>
                </a14:m>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err="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则</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𝑞</m:t>
                    </m:r>
                  </m:oMath>
                </a14:m>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”和它的逆命题“</a:t>
                </a:r>
                <a:r>
                  <a:rPr lang="zh-CN" altLang="en-US" sz="2400" b="1" dirty="0" err="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若</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𝑞</m:t>
                    </m:r>
                  </m:oMath>
                </a14:m>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err="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则</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𝑝</m:t>
                    </m:r>
                  </m:oMath>
                </a14:m>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”均是真命题，即既有</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𝑝</m:t>
                    </m:r>
                    <m:r>
                      <a:rPr lang="zh-CN" altLang="en-US" sz="2400" b="1">
                        <a:solidFill>
                          <a:schemeClr val="tx1"/>
                        </a:solidFill>
                        <a:latin typeface="Cambria Math" panose="02040503050406030204" charset="0"/>
                        <a:ea typeface="宋体" panose="02010600030101010101" pitchFamily="2" charset="-122"/>
                        <a:cs typeface="Cambria Math" panose="02040503050406030204" charset="0"/>
                      </a:rPr>
                      <m:t>⇒</m:t>
                    </m:r>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𝑞</m:t>
                    </m:r>
                  </m:oMath>
                </a14:m>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，又有</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𝑞</m:t>
                    </m:r>
                    <m:r>
                      <a:rPr lang="zh-CN" altLang="en-US" sz="2400" b="1">
                        <a:solidFill>
                          <a:schemeClr val="tx1"/>
                        </a:solidFill>
                        <a:latin typeface="Cambria Math" panose="02040503050406030204" charset="0"/>
                        <a:ea typeface="宋体" panose="02010600030101010101" pitchFamily="2" charset="-122"/>
                        <a:cs typeface="Cambria Math" panose="02040503050406030204" charset="0"/>
                      </a:rPr>
                      <m:t>⇒</m:t>
                    </m:r>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𝑝</m:t>
                    </m:r>
                  </m:oMath>
                </a14:m>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，就记作</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𝑝</m:t>
                    </m:r>
                    <m:r>
                      <a:rPr lang="zh-CN" altLang="en-US" sz="2400" b="1">
                        <a:solidFill>
                          <a:schemeClr val="tx1"/>
                        </a:solidFill>
                        <a:latin typeface="Cambria Math" panose="02040503050406030204" charset="0"/>
                        <a:ea typeface="宋体" panose="02010600030101010101" pitchFamily="2" charset="-122"/>
                        <a:cs typeface="Cambria Math" panose="02040503050406030204" charset="0"/>
                      </a:rPr>
                      <m:t>⇔</m:t>
                    </m:r>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𝑞</m:t>
                    </m:r>
                  </m:oMath>
                </a14:m>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此时，</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𝑝</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既是</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𝑞</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rPr>
                  <a:t>的</a:t>
                </a: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充分条件</a:t>
                </a:r>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rPr>
                  <a:t>，</a:t>
                </a: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也是</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𝑞</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rPr>
                  <a:t>的</a:t>
                </a: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必要条件</a:t>
                </a:r>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rPr>
                  <a:t>，我们就说</a:t>
                </a:r>
              </a:p>
              <a:p>
                <a:pPr algn="l">
                  <a:lnSpc>
                    <a:spcPct val="140000"/>
                  </a:lnSpc>
                </a:pP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𝑝</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rPr>
                  <a:t>是</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𝑞</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rPr>
                  <a:t>的</a:t>
                </a: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充分必要条件</a:t>
                </a:r>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rPr>
                  <a:t>，简称为</a:t>
                </a: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充要条件</a:t>
                </a:r>
                <a:r>
                  <a:rPr lang="en-US" altLang="zh-CN" sz="2400" b="1" dirty="0">
                    <a:solidFill>
                      <a:schemeClr val="tx1"/>
                    </a:solidFill>
                    <a:latin typeface="Cambria Math" panose="02040503050406030204" charset="0"/>
                    <a:ea typeface="宋体" panose="02010600030101010101" pitchFamily="2" charset="-122"/>
                    <a:cs typeface="Cambria Math" panose="02040503050406030204" charset="0"/>
                    <a:sym typeface="+mn-ea"/>
                  </a:rPr>
                  <a:t>.</a:t>
                </a:r>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rPr>
                  <a:t>显然，如果</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𝑝</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rPr>
                  <a:t>是</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𝑞</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rPr>
                  <a:t>的充要条件，那么</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𝑞</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rPr>
                  <a:t>也是</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𝑝</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rPr>
                  <a:t>的充要条件</a:t>
                </a:r>
                <a:r>
                  <a:rPr lang="en-US" altLang="zh-CN" sz="2400" b="1" dirty="0">
                    <a:solidFill>
                      <a:schemeClr val="tx1"/>
                    </a:solidFill>
                    <a:latin typeface="Cambria Math" panose="02040503050406030204" charset="0"/>
                    <a:ea typeface="宋体" panose="02010600030101010101" pitchFamily="2" charset="-122"/>
                    <a:cs typeface="Cambria Math" panose="02040503050406030204" charset="0"/>
                    <a:sym typeface="+mn-ea"/>
                  </a:rPr>
                  <a:t>.</a:t>
                </a:r>
              </a:p>
            </p:txBody>
          </p:sp>
        </mc:Choice>
        <mc:Fallback xmlns="">
          <p:sp>
            <p:nvSpPr>
              <p:cNvPr id="4" name="文本框 3">
                <a:extLst>
                  <a:ext uri="{FF2B5EF4-FFF2-40B4-BE49-F238E27FC236}">
                    <a16:creationId xmlns:a16="http://schemas.microsoft.com/office/drawing/2014/main" id="{D94EAD80-9A0F-DA25-0339-F17FA2F8FC58}"/>
                  </a:ext>
                </a:extLst>
              </p:cNvPr>
              <p:cNvSpPr txBox="1">
                <a:spLocks noRot="1" noChangeAspect="1" noMove="1" noResize="1" noEditPoints="1" noAdjustHandles="1" noChangeArrowheads="1" noChangeShapeType="1" noTextEdit="1"/>
              </p:cNvSpPr>
              <p:nvPr/>
            </p:nvSpPr>
            <p:spPr>
              <a:xfrm>
                <a:off x="582295" y="1518285"/>
                <a:ext cx="10816590" cy="2158365"/>
              </a:xfrm>
              <a:prstGeom prst="rect">
                <a:avLst/>
              </a:prstGeom>
              <a:blipFill>
                <a:blip r:embed="rId4"/>
                <a:stretch>
                  <a:fillRect l="-819" b="-2312"/>
                </a:stretch>
              </a:blipFill>
              <a:ln w="28575">
                <a:solidFill>
                  <a:schemeClr val="accent1">
                    <a:lumMod val="75000"/>
                  </a:schemeClr>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92E4BB0-DF4C-C88F-5048-61DB8AF081D4}"/>
                  </a:ext>
                </a:extLst>
              </p:cNvPr>
              <p:cNvSpPr txBox="1"/>
              <p:nvPr/>
            </p:nvSpPr>
            <p:spPr>
              <a:xfrm>
                <a:off x="597535" y="4034155"/>
                <a:ext cx="10800715" cy="1050290"/>
              </a:xfrm>
              <a:prstGeom prst="rect">
                <a:avLst/>
              </a:prstGeom>
              <a:noFill/>
            </p:spPr>
            <p:txBody>
              <a:bodyPr wrap="square" rtlCol="0">
                <a:spAutoFit/>
              </a:bodyPr>
              <a:lstStyle/>
              <a:p>
                <a:pPr algn="l">
                  <a:lnSpc>
                    <a:spcPct val="130000"/>
                  </a:lnSpc>
                </a:pPr>
                <a:r>
                  <a:rPr lang="zh-CN" altLang="en-US" sz="2400" b="1">
                    <a:latin typeface="宋体" panose="02010600030101010101" pitchFamily="2" charset="-122"/>
                    <a:ea typeface="宋体" panose="02010600030101010101" pitchFamily="2" charset="-122"/>
                    <a:cs typeface="宋体" panose="02010600030101010101" pitchFamily="2" charset="-122"/>
                  </a:rPr>
                  <a:t>概括地说，如果</a:t>
                </a:r>
                <a14:m>
                  <m:oMath xmlns:m="http://schemas.openxmlformats.org/officeDocument/2006/math">
                    <m:r>
                      <a:rPr lang="en-US" sz="2400" i="1">
                        <a:solidFill>
                          <a:schemeClr val="tx1"/>
                        </a:solidFill>
                        <a:latin typeface="Cambria Math" panose="02040503050406030204" charset="0"/>
                        <a:ea typeface="宋体" panose="02010600030101010101" pitchFamily="2" charset="-122"/>
                        <a:cs typeface="Cambria Math" panose="02040503050406030204" charset="0"/>
                      </a:rPr>
                      <m:t>𝑝</m:t>
                    </m:r>
                    <m:r>
                      <a:rPr lang="en-US" sz="2400" b="1">
                        <a:solidFill>
                          <a:schemeClr val="tx1"/>
                        </a:solidFill>
                        <a:latin typeface="Cambria Math" panose="02040503050406030204" charset="0"/>
                        <a:ea typeface="宋体" panose="02010600030101010101" pitchFamily="2" charset="-122"/>
                        <a:cs typeface="Cambria Math" panose="02040503050406030204" charset="0"/>
                      </a:rPr>
                      <m:t>⇔</m:t>
                    </m:r>
                    <m:r>
                      <a:rPr lang="en-US" sz="2400" i="1">
                        <a:solidFill>
                          <a:schemeClr val="tx1"/>
                        </a:solidFill>
                        <a:latin typeface="Cambria Math" panose="02040503050406030204" charset="0"/>
                        <a:ea typeface="宋体" panose="02010600030101010101" pitchFamily="2" charset="-122"/>
                        <a:cs typeface="Cambria Math" panose="02040503050406030204" charset="0"/>
                      </a:rPr>
                      <m:t>𝑞</m:t>
                    </m:r>
                  </m:oMath>
                </a14:m>
                <a:r>
                  <a:rPr lang="zh-CN" altLang="en-US" sz="2400" b="1">
                    <a:latin typeface="宋体" panose="02010600030101010101" pitchFamily="2" charset="-122"/>
                    <a:ea typeface="宋体" panose="02010600030101010101" pitchFamily="2" charset="-122"/>
                    <a:cs typeface="宋体" panose="02010600030101010101" pitchFamily="2" charset="-122"/>
                  </a:rPr>
                  <a:t>，那么</a:t>
                </a:r>
                <a14:m>
                  <m:oMath xmlns:m="http://schemas.openxmlformats.org/officeDocument/2006/math">
                    <m:r>
                      <a:rPr lang="en-US" sz="2400" i="1">
                        <a:solidFill>
                          <a:schemeClr val="tx1"/>
                        </a:solidFill>
                        <a:latin typeface="Cambria Math" panose="02040503050406030204" charset="0"/>
                        <a:ea typeface="宋体" panose="02010600030101010101" pitchFamily="2" charset="-122"/>
                        <a:cs typeface="Cambria Math" panose="02040503050406030204" charset="0"/>
                      </a:rPr>
                      <m:t>𝑝</m:t>
                    </m:r>
                  </m:oMath>
                </a14:m>
                <a:r>
                  <a:rPr lang="zh-CN" altLang="en-US" sz="2400" b="1">
                    <a:solidFill>
                      <a:schemeClr val="tx1"/>
                    </a:solidFill>
                    <a:latin typeface="宋体" panose="02010600030101010101" pitchFamily="2" charset="-122"/>
                    <a:ea typeface="宋体" panose="02010600030101010101" pitchFamily="2" charset="-122"/>
                    <a:cs typeface="宋体" panose="02010600030101010101" pitchFamily="2" charset="-122"/>
                  </a:rPr>
                  <a:t>与</a:t>
                </a:r>
                <a14:m>
                  <m:oMath xmlns:m="http://schemas.openxmlformats.org/officeDocument/2006/math">
                    <m:r>
                      <a:rPr lang="en-US" sz="2400" i="1">
                        <a:solidFill>
                          <a:schemeClr val="tx1"/>
                        </a:solidFill>
                        <a:latin typeface="Cambria Math" panose="02040503050406030204" charset="0"/>
                        <a:ea typeface="宋体" panose="02010600030101010101" pitchFamily="2" charset="-122"/>
                        <a:cs typeface="Cambria Math" panose="02040503050406030204" charset="0"/>
                      </a:rPr>
                      <m:t>𝑞</m:t>
                    </m:r>
                  </m:oMath>
                </a14:m>
                <a:r>
                  <a:rPr lang="zh-CN" altLang="en-US" sz="2400" b="1">
                    <a:latin typeface="宋体" panose="02010600030101010101" pitchFamily="2" charset="-122"/>
                    <a:ea typeface="宋体" panose="02010600030101010101" pitchFamily="2" charset="-122"/>
                    <a:cs typeface="宋体" panose="02010600030101010101" pitchFamily="2" charset="-122"/>
                  </a:rPr>
                  <a:t>互为充要条件</a:t>
                </a:r>
                <a:r>
                  <a:rPr lang="en-US" altLang="zh-CN" sz="2400" b="1">
                    <a:latin typeface="宋体" panose="02010600030101010101" pitchFamily="2" charset="-122"/>
                    <a:ea typeface="宋体" panose="02010600030101010101" pitchFamily="2" charset="-122"/>
                    <a:cs typeface="宋体" panose="02010600030101010101" pitchFamily="2" charset="-122"/>
                  </a:rPr>
                  <a:t>.</a:t>
                </a:r>
                <a:r>
                  <a:rPr lang="zh-CN" altLang="en-US" sz="2400" b="1">
                    <a:latin typeface="宋体" panose="02010600030101010101" pitchFamily="2" charset="-122"/>
                    <a:ea typeface="宋体" panose="02010600030101010101" pitchFamily="2" charset="-122"/>
                    <a:cs typeface="宋体" panose="02010600030101010101" pitchFamily="2" charset="-122"/>
                  </a:rPr>
                  <a:t>上述命题</a:t>
                </a:r>
                <a:r>
                  <a:rPr lang="en-US" altLang="zh-CN" sz="2400" b="1">
                    <a:latin typeface="宋体" panose="02010600030101010101" pitchFamily="2" charset="-122"/>
                    <a:ea typeface="宋体" panose="02010600030101010101" pitchFamily="2" charset="-122"/>
                    <a:cs typeface="宋体" panose="02010600030101010101" pitchFamily="2" charset="-122"/>
                  </a:rPr>
                  <a:t>(1)(4)</a:t>
                </a:r>
                <a:r>
                  <a:rPr lang="zh-CN" altLang="en-US" sz="2400" b="1">
                    <a:latin typeface="宋体" panose="02010600030101010101" pitchFamily="2" charset="-122"/>
                    <a:ea typeface="宋体" panose="02010600030101010101" pitchFamily="2" charset="-122"/>
                    <a:cs typeface="宋体" panose="02010600030101010101" pitchFamily="2" charset="-122"/>
                  </a:rPr>
                  <a:t>中的</a:t>
                </a:r>
                <a14:m>
                  <m:oMath xmlns:m="http://schemas.openxmlformats.org/officeDocument/2006/math">
                    <m:r>
                      <a:rPr lang="en-US" sz="2400" i="1">
                        <a:solidFill>
                          <a:schemeClr val="tx1"/>
                        </a:solidFill>
                        <a:latin typeface="Cambria Math" panose="02040503050406030204" charset="0"/>
                        <a:ea typeface="宋体" panose="02010600030101010101" pitchFamily="2" charset="-122"/>
                        <a:cs typeface="Cambria Math" panose="02040503050406030204" charset="0"/>
                      </a:rPr>
                      <m:t>𝑝</m:t>
                    </m:r>
                  </m:oMath>
                </a14:m>
                <a:r>
                  <a:rPr lang="zh-CN" altLang="en-US" sz="2400" b="1">
                    <a:latin typeface="宋体" panose="02010600030101010101" pitchFamily="2" charset="-122"/>
                    <a:ea typeface="宋体" panose="02010600030101010101" pitchFamily="2" charset="-122"/>
                    <a:cs typeface="宋体" panose="02010600030101010101" pitchFamily="2" charset="-122"/>
                    <a:sym typeface="+mn-ea"/>
                  </a:rPr>
                  <a:t>与</a:t>
                </a:r>
                <a14:m>
                  <m:oMath xmlns:m="http://schemas.openxmlformats.org/officeDocument/2006/math">
                    <m:r>
                      <a:rPr lang="en-US" sz="2400" i="1">
                        <a:solidFill>
                          <a:schemeClr val="tx1"/>
                        </a:solidFill>
                        <a:latin typeface="Cambria Math" panose="02040503050406030204" charset="0"/>
                        <a:ea typeface="宋体" panose="02010600030101010101" pitchFamily="2" charset="-122"/>
                        <a:cs typeface="Cambria Math" panose="02040503050406030204" charset="0"/>
                      </a:rPr>
                      <m:t>𝑞</m:t>
                    </m:r>
                  </m:oMath>
                </a14:m>
                <a:r>
                  <a:rPr lang="zh-CN" altLang="en-US" sz="2400" b="1">
                    <a:latin typeface="宋体" panose="02010600030101010101" pitchFamily="2" charset="-122"/>
                    <a:ea typeface="宋体" panose="02010600030101010101" pitchFamily="2" charset="-122"/>
                    <a:cs typeface="宋体" panose="02010600030101010101" pitchFamily="2" charset="-122"/>
                  </a:rPr>
                  <a:t>互为充要条件</a:t>
                </a:r>
                <a:r>
                  <a:rPr lang="en-US" altLang="zh-CN" sz="2400" b="1">
                    <a:latin typeface="宋体" panose="02010600030101010101" pitchFamily="2" charset="-122"/>
                    <a:ea typeface="宋体" panose="02010600030101010101" pitchFamily="2" charset="-122"/>
                    <a:cs typeface="宋体" panose="02010600030101010101" pitchFamily="2" charset="-122"/>
                  </a:rPr>
                  <a:t>.</a:t>
                </a:r>
              </a:p>
            </p:txBody>
          </p:sp>
        </mc:Choice>
        <mc:Fallback xmlns="">
          <p:sp>
            <p:nvSpPr>
              <p:cNvPr id="5" name="文本框 4">
                <a:extLst>
                  <a:ext uri="{FF2B5EF4-FFF2-40B4-BE49-F238E27FC236}">
                    <a16:creationId xmlns:a16="http://schemas.microsoft.com/office/drawing/2014/main" id="{392E4BB0-DF4C-C88F-5048-61DB8AF081D4}"/>
                  </a:ext>
                </a:extLst>
              </p:cNvPr>
              <p:cNvSpPr txBox="1">
                <a:spLocks noRot="1" noChangeAspect="1" noMove="1" noResize="1" noEditPoints="1" noAdjustHandles="1" noChangeArrowheads="1" noChangeShapeType="1" noTextEdit="1"/>
              </p:cNvSpPr>
              <p:nvPr/>
            </p:nvSpPr>
            <p:spPr>
              <a:xfrm>
                <a:off x="597535" y="4034155"/>
                <a:ext cx="10800715" cy="1050290"/>
              </a:xfrm>
              <a:prstGeom prst="rect">
                <a:avLst/>
              </a:prstGeom>
              <a:blipFill>
                <a:blip r:embed="rId5"/>
                <a:stretch>
                  <a:fillRect l="-940" t="-1190" r="-353" b="-71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64678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192000"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充要条件</a:t>
            </a:r>
          </a:p>
        </p:txBody>
      </p:sp>
      <p:graphicFrame>
        <p:nvGraphicFramePr>
          <p:cNvPr id="8" name="对象 7">
            <a:hlinkClick r:id="" action="ppaction://ole?verb=0"/>
          </p:cNvPr>
          <p:cNvGraphicFramePr>
            <a:graphicFrameLocks noChangeAspect="1"/>
          </p:cNvGraphicFramePr>
          <p:nvPr/>
        </p:nvGraphicFramePr>
        <p:xfrm>
          <a:off x="6038850" y="4266982"/>
          <a:ext cx="114300" cy="215900"/>
        </p:xfrm>
        <a:graphic>
          <a:graphicData uri="http://schemas.openxmlformats.org/presentationml/2006/ole">
            <mc:AlternateContent xmlns:mc="http://schemas.openxmlformats.org/markup-compatibility/2006">
              <mc:Choice xmlns:v="urn:schemas-microsoft-com:vml" Requires="v">
                <p:oleObj r:id="rId2" imgW="114300" imgH="215900" progId="Equation.KSEE3">
                  <p:embed/>
                </p:oleObj>
              </mc:Choice>
              <mc:Fallback>
                <p:oleObj r:id="rId2" imgW="114300" imgH="215900" progId="Equation.KSEE3">
                  <p:embed/>
                  <p:pic>
                    <p:nvPicPr>
                      <p:cNvPr id="8" name="对象 7">
                        <a:hlinkClick r:id="" action="ppaction://ole?verb=0"/>
                      </p:cNvPr>
                      <p:cNvPicPr/>
                      <p:nvPr/>
                    </p:nvPicPr>
                    <p:blipFill>
                      <a:blip r:embed="rId3"/>
                      <a:stretch>
                        <a:fillRect/>
                      </a:stretch>
                    </p:blipFill>
                    <p:spPr>
                      <a:xfrm>
                        <a:off x="6038850" y="4266982"/>
                        <a:ext cx="114300" cy="215900"/>
                      </a:xfrm>
                      <a:prstGeom prst="rect">
                        <a:avLst/>
                      </a:prstGeom>
                    </p:spPr>
                  </p:pic>
                </p:oleObj>
              </mc:Fallback>
            </mc:AlternateContent>
          </a:graphicData>
        </a:graphic>
      </p:graphicFrame>
      <p:sp>
        <p:nvSpPr>
          <p:cNvPr id="20" name="文本框 19">
            <a:extLst>
              <a:ext uri="{FF2B5EF4-FFF2-40B4-BE49-F238E27FC236}">
                <a16:creationId xmlns:a16="http://schemas.microsoft.com/office/drawing/2014/main" id="{15F0AD21-821F-A937-5215-0BC719CC465B}"/>
              </a:ext>
            </a:extLst>
          </p:cNvPr>
          <p:cNvSpPr txBox="1"/>
          <p:nvPr/>
        </p:nvSpPr>
        <p:spPr>
          <a:xfrm>
            <a:off x="468970" y="3449237"/>
            <a:ext cx="10448290" cy="2522678"/>
          </a:xfrm>
          <a:prstGeom prst="rect">
            <a:avLst/>
          </a:prstGeom>
          <a:noFill/>
        </p:spPr>
        <p:txBody>
          <a:bodyPr wrap="square" rtlCol="0">
            <a:spAutoFit/>
          </a:bodyPr>
          <a:lstStyle/>
          <a:p>
            <a:pPr>
              <a:lnSpc>
                <a:spcPct val="170000"/>
              </a:lnSpc>
            </a:pPr>
            <a:r>
              <a:rPr lang="zh-CN" altLang="en-US" sz="2400" b="1" dirty="0">
                <a:latin typeface="Cambria Math" panose="02040503050406030204" charset="0"/>
                <a:ea typeface="宋体" panose="02010600030101010101" pitchFamily="2" charset="-122"/>
                <a:cs typeface="Cambria Math" panose="02040503050406030204" charset="0"/>
              </a:rPr>
              <a:t>①若</a:t>
            </a:r>
            <a:r>
              <a:rPr lang="zh-CN" altLang="en-US" sz="2400" b="1" dirty="0">
                <a:latin typeface="Cambria Math" panose="02040503050406030204" charset="0"/>
                <a:ea typeface="宋体" panose="02010600030101010101" pitchFamily="2" charset="-122"/>
                <a:cs typeface="Cambria Math" panose="02040503050406030204" charset="0"/>
                <a:sym typeface="+mn-ea"/>
              </a:rPr>
              <a:t>四边形是平行四边形，则这个</a:t>
            </a:r>
            <a:r>
              <a:rPr lang="zh-CN" altLang="en-US" sz="2400" b="1" dirty="0">
                <a:latin typeface="Cambria Math" panose="02040503050406030204" charset="0"/>
                <a:ea typeface="宋体" panose="02010600030101010101" pitchFamily="2" charset="-122"/>
                <a:cs typeface="Cambria Math" panose="02040503050406030204" charset="0"/>
              </a:rPr>
              <a:t>四边形的两组对边分别相等；</a:t>
            </a:r>
          </a:p>
          <a:p>
            <a:pPr>
              <a:lnSpc>
                <a:spcPct val="170000"/>
              </a:lnSpc>
            </a:pPr>
            <a:r>
              <a:rPr lang="zh-CN" altLang="en-US" sz="2400" b="1" dirty="0">
                <a:latin typeface="Cambria Math" panose="02040503050406030204" charset="0"/>
                <a:ea typeface="宋体" panose="02010600030101010101" pitchFamily="2" charset="-122"/>
                <a:cs typeface="Cambria Math" panose="02040503050406030204" charset="0"/>
              </a:rPr>
              <a:t>②若</a:t>
            </a:r>
            <a:r>
              <a:rPr lang="zh-CN" altLang="en-US" sz="2400" b="1" dirty="0">
                <a:latin typeface="Cambria Math" panose="02040503050406030204" charset="0"/>
                <a:ea typeface="宋体" panose="02010600030101010101" pitchFamily="2" charset="-122"/>
                <a:cs typeface="Cambria Math" panose="02040503050406030204" charset="0"/>
                <a:sym typeface="+mn-ea"/>
              </a:rPr>
              <a:t>四边形是平行四边形，则这个</a:t>
            </a:r>
            <a:r>
              <a:rPr lang="zh-CN" altLang="en-US" sz="2400" b="1" dirty="0">
                <a:latin typeface="Cambria Math" panose="02040503050406030204" charset="0"/>
                <a:ea typeface="宋体" panose="02010600030101010101" pitchFamily="2" charset="-122"/>
                <a:cs typeface="Cambria Math" panose="02040503050406030204" charset="0"/>
              </a:rPr>
              <a:t>四边形的一组对边平行且相等；</a:t>
            </a:r>
          </a:p>
          <a:p>
            <a:pPr>
              <a:lnSpc>
                <a:spcPct val="170000"/>
              </a:lnSpc>
            </a:pPr>
            <a:r>
              <a:rPr lang="zh-CN" altLang="en-US" sz="2400" b="1" dirty="0">
                <a:latin typeface="Cambria Math" panose="02040503050406030204" charset="0"/>
                <a:ea typeface="宋体" panose="02010600030101010101" pitchFamily="2" charset="-122"/>
                <a:cs typeface="Cambria Math" panose="02040503050406030204" charset="0"/>
              </a:rPr>
              <a:t>③若</a:t>
            </a:r>
            <a:r>
              <a:rPr lang="zh-CN" altLang="en-US" sz="2400" b="1" dirty="0">
                <a:latin typeface="Cambria Math" panose="02040503050406030204" charset="0"/>
                <a:ea typeface="宋体" panose="02010600030101010101" pitchFamily="2" charset="-122"/>
                <a:cs typeface="Cambria Math" panose="02040503050406030204" charset="0"/>
                <a:sym typeface="+mn-ea"/>
              </a:rPr>
              <a:t>四边形是平行四边形，则这个</a:t>
            </a:r>
            <a:r>
              <a:rPr lang="zh-CN" altLang="en-US" sz="2400" b="1" dirty="0">
                <a:latin typeface="Cambria Math" panose="02040503050406030204" charset="0"/>
                <a:ea typeface="宋体" panose="02010600030101010101" pitchFamily="2" charset="-122"/>
                <a:cs typeface="Cambria Math" panose="02040503050406030204" charset="0"/>
              </a:rPr>
              <a:t>四边形的两条对角线互相平分</a:t>
            </a:r>
            <a:r>
              <a:rPr lang="en-US" altLang="zh-CN" sz="2400" b="1" dirty="0">
                <a:latin typeface="Cambria Math" panose="02040503050406030204" charset="0"/>
                <a:ea typeface="宋体" panose="02010600030101010101" pitchFamily="2" charset="-122"/>
                <a:cs typeface="Cambria Math" panose="02040503050406030204" charset="0"/>
              </a:rPr>
              <a:t>;</a:t>
            </a:r>
          </a:p>
          <a:p>
            <a:pPr>
              <a:lnSpc>
                <a:spcPct val="170000"/>
              </a:lnSpc>
            </a:pPr>
            <a:r>
              <a:rPr lang="en-US" altLang="zh-CN" sz="2400" b="1" dirty="0">
                <a:latin typeface="Cambria Math" panose="02040503050406030204" charset="0"/>
                <a:ea typeface="宋体" panose="02010600030101010101" pitchFamily="2" charset="-122"/>
                <a:cs typeface="Cambria Math" panose="02040503050406030204" charset="0"/>
              </a:rPr>
              <a:t>④</a:t>
            </a:r>
            <a:r>
              <a:rPr lang="zh-CN" altLang="en-US" sz="2400" b="1" dirty="0">
                <a:latin typeface="Cambria Math" panose="02040503050406030204" charset="0"/>
                <a:ea typeface="宋体" panose="02010600030101010101" pitchFamily="2" charset="-122"/>
                <a:cs typeface="Cambria Math" panose="02040503050406030204" charset="0"/>
              </a:rPr>
              <a:t>若</a:t>
            </a:r>
            <a:r>
              <a:rPr lang="zh-CN" altLang="en-US" sz="2400" b="1" dirty="0">
                <a:latin typeface="Cambria Math" panose="02040503050406030204" charset="0"/>
                <a:ea typeface="宋体" panose="02010600030101010101" pitchFamily="2" charset="-122"/>
                <a:cs typeface="Cambria Math" panose="02040503050406030204" charset="0"/>
                <a:sym typeface="+mn-ea"/>
              </a:rPr>
              <a:t>四边形是平行四边形，则这个四边形的两组对角分别相等</a:t>
            </a:r>
            <a:r>
              <a:rPr lang="en-US" altLang="zh-CN" sz="2400" b="1" dirty="0">
                <a:latin typeface="Cambria Math" panose="02040503050406030204" charset="0"/>
                <a:ea typeface="宋体" panose="02010600030101010101" pitchFamily="2" charset="-122"/>
                <a:cs typeface="Cambria Math" panose="02040503050406030204" charset="0"/>
                <a:sym typeface="+mn-ea"/>
              </a:rPr>
              <a:t>.</a:t>
            </a:r>
            <a:endParaRPr lang="en-US" altLang="zh-CN" sz="2400" b="1" dirty="0">
              <a:latin typeface="Cambria Math" panose="02040503050406030204" charset="0"/>
              <a:ea typeface="宋体" panose="02010600030101010101" pitchFamily="2" charset="-122"/>
              <a:cs typeface="Cambria Math" panose="02040503050406030204" charset="0"/>
            </a:endParaRPr>
          </a:p>
        </p:txBody>
      </p:sp>
      <p:sp>
        <p:nvSpPr>
          <p:cNvPr id="21" name="文本框 20">
            <a:extLst>
              <a:ext uri="{FF2B5EF4-FFF2-40B4-BE49-F238E27FC236}">
                <a16:creationId xmlns:a16="http://schemas.microsoft.com/office/drawing/2014/main" id="{E2C14275-E460-FEC0-E525-3ED34825028B}"/>
              </a:ext>
            </a:extLst>
          </p:cNvPr>
          <p:cNvSpPr txBox="1"/>
          <p:nvPr/>
        </p:nvSpPr>
        <p:spPr>
          <a:xfrm>
            <a:off x="468970" y="817256"/>
            <a:ext cx="10448290" cy="2522678"/>
          </a:xfrm>
          <a:prstGeom prst="rect">
            <a:avLst/>
          </a:prstGeom>
          <a:noFill/>
        </p:spPr>
        <p:txBody>
          <a:bodyPr wrap="square" rtlCol="0">
            <a:spAutoFit/>
          </a:bodyPr>
          <a:lstStyle/>
          <a:p>
            <a:pPr>
              <a:lnSpc>
                <a:spcPct val="170000"/>
              </a:lnSpc>
            </a:pPr>
            <a:r>
              <a:rPr lang="zh-CN" altLang="en-US" sz="2400" b="1" dirty="0">
                <a:latin typeface="Cambria Math" panose="02040503050406030204" charset="0"/>
                <a:ea typeface="宋体" panose="02010600030101010101" pitchFamily="2" charset="-122"/>
                <a:cs typeface="Cambria Math" panose="02040503050406030204" charset="0"/>
              </a:rPr>
              <a:t>①若四边形的两组对边分别相等，则这个四边形是平行四边形；</a:t>
            </a:r>
          </a:p>
          <a:p>
            <a:pPr>
              <a:lnSpc>
                <a:spcPct val="170000"/>
              </a:lnSpc>
            </a:pPr>
            <a:r>
              <a:rPr lang="zh-CN" altLang="en-US" sz="2400" b="1" dirty="0">
                <a:latin typeface="Cambria Math" panose="02040503050406030204" charset="0"/>
                <a:ea typeface="宋体" panose="02010600030101010101" pitchFamily="2" charset="-122"/>
                <a:cs typeface="Cambria Math" panose="02040503050406030204" charset="0"/>
              </a:rPr>
              <a:t>②若四边形的一组对边平行且相等，则这个四边形是平行四边形；</a:t>
            </a:r>
          </a:p>
          <a:p>
            <a:pPr>
              <a:lnSpc>
                <a:spcPct val="170000"/>
              </a:lnSpc>
            </a:pPr>
            <a:r>
              <a:rPr lang="zh-CN" altLang="en-US" sz="2400" b="1" dirty="0">
                <a:latin typeface="Cambria Math" panose="02040503050406030204" charset="0"/>
                <a:ea typeface="宋体" panose="02010600030101010101" pitchFamily="2" charset="-122"/>
                <a:cs typeface="Cambria Math" panose="02040503050406030204" charset="0"/>
              </a:rPr>
              <a:t>③若四边形的两条对角线互相平分，则这个四边形是平行四边形；</a:t>
            </a:r>
            <a:endParaRPr lang="en-US" altLang="zh-CN" sz="2400" b="1" dirty="0">
              <a:latin typeface="Cambria Math" panose="02040503050406030204" charset="0"/>
              <a:ea typeface="宋体" panose="02010600030101010101" pitchFamily="2" charset="-122"/>
              <a:cs typeface="Cambria Math" panose="02040503050406030204" charset="0"/>
            </a:endParaRPr>
          </a:p>
          <a:p>
            <a:pPr>
              <a:lnSpc>
                <a:spcPct val="170000"/>
              </a:lnSpc>
            </a:pPr>
            <a:r>
              <a:rPr lang="en-US" altLang="zh-CN" sz="2400" b="1" dirty="0">
                <a:latin typeface="Cambria Math" panose="02040503050406030204" charset="0"/>
                <a:ea typeface="宋体" panose="02010600030101010101" pitchFamily="2" charset="-122"/>
                <a:cs typeface="Cambria Math" panose="02040503050406030204" charset="0"/>
              </a:rPr>
              <a:t>④</a:t>
            </a:r>
            <a:r>
              <a:rPr lang="zh-CN" altLang="en-US" sz="2400" b="1" dirty="0">
                <a:latin typeface="Cambria Math" panose="02040503050406030204" charset="0"/>
                <a:ea typeface="宋体" panose="02010600030101010101" pitchFamily="2" charset="-122"/>
                <a:cs typeface="Cambria Math" panose="02040503050406030204" charset="0"/>
              </a:rPr>
              <a:t>若四边形的两组对角相等</a:t>
            </a:r>
            <a:r>
              <a:rPr lang="en-US" altLang="zh-CN" sz="2400" b="1" dirty="0">
                <a:latin typeface="Cambria Math" panose="02040503050406030204" charset="0"/>
                <a:ea typeface="宋体" panose="02010600030101010101" pitchFamily="2" charset="-122"/>
                <a:cs typeface="Cambria Math" panose="02040503050406030204" charset="0"/>
              </a:rPr>
              <a:t>,</a:t>
            </a:r>
            <a:r>
              <a:rPr lang="zh-CN" altLang="en-US" sz="2400" b="1" dirty="0">
                <a:latin typeface="Cambria Math" panose="02040503050406030204" charset="0"/>
                <a:ea typeface="宋体" panose="02010600030101010101" pitchFamily="2" charset="-122"/>
                <a:cs typeface="Cambria Math" panose="02040503050406030204" charset="0"/>
              </a:rPr>
              <a:t>则这个四边形是平行四边形</a:t>
            </a:r>
            <a:r>
              <a:rPr lang="en-US" altLang="zh-CN" sz="2400" b="1" dirty="0">
                <a:latin typeface="Cambria Math" panose="02040503050406030204" charset="0"/>
                <a:ea typeface="宋体" panose="02010600030101010101" pitchFamily="2" charset="-122"/>
                <a:cs typeface="Cambria Math" panose="02040503050406030204" charset="0"/>
              </a:rPr>
              <a:t>.</a:t>
            </a:r>
          </a:p>
        </p:txBody>
      </p:sp>
    </p:spTree>
    <p:extLst>
      <p:ext uri="{BB962C8B-B14F-4D97-AF65-F5344CB8AC3E}">
        <p14:creationId xmlns:p14="http://schemas.microsoft.com/office/powerpoint/2010/main" val="1849856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98805" y="3252470"/>
            <a:ext cx="9160657" cy="1968680"/>
          </a:xfrm>
          <a:prstGeom prst="rect">
            <a:avLst/>
          </a:prstGeom>
          <a:noFill/>
        </p:spPr>
        <p:txBody>
          <a:bodyPr wrap="square" rtlCol="0">
            <a:spAutoFit/>
          </a:bodyPr>
          <a:lstStyle/>
          <a:p>
            <a:pPr>
              <a:lnSpc>
                <a:spcPct val="130000"/>
              </a:lnSpc>
            </a:pPr>
            <a:r>
              <a:rPr lang="zh-CN" sz="2400" b="1" dirty="0">
                <a:latin typeface="Cambria Math" panose="02040503050406030204" charset="0"/>
                <a:ea typeface="宋体" panose="02010600030101010101" pitchFamily="2" charset="-122"/>
                <a:cs typeface="Cambria Math" panose="02040503050406030204" charset="0"/>
              </a:rPr>
              <a:t>类似地，利用</a:t>
            </a:r>
            <a:r>
              <a:rPr lang="en-US" altLang="zh-CN" sz="2400" b="1" dirty="0">
                <a:latin typeface="宋体" panose="02010600030101010101" pitchFamily="2" charset="-122"/>
                <a:ea typeface="宋体" panose="02010600030101010101" pitchFamily="2" charset="-122"/>
                <a:cs typeface="Cambria Math" panose="02040503050406030204" charset="0"/>
              </a:rPr>
              <a:t>“</a:t>
            </a:r>
            <a:r>
              <a:rPr lang="zh-CN" altLang="en-US" sz="2400" b="1" dirty="0">
                <a:latin typeface="Cambria Math" panose="02040503050406030204" charset="0"/>
                <a:ea typeface="宋体" panose="02010600030101010101" pitchFamily="2" charset="-122"/>
                <a:cs typeface="Cambria Math" panose="02040503050406030204" charset="0"/>
              </a:rPr>
              <a:t>两个三角形全等</a:t>
            </a:r>
            <a:r>
              <a:rPr lang="en-US" altLang="zh-CN" sz="2400" b="1" dirty="0">
                <a:latin typeface="宋体" panose="02010600030101010101" pitchFamily="2" charset="-122"/>
                <a:ea typeface="宋体" panose="02010600030101010101" pitchFamily="2" charset="-122"/>
                <a:cs typeface="Cambria Math" panose="02040503050406030204" charset="0"/>
              </a:rPr>
              <a:t>”</a:t>
            </a:r>
            <a:r>
              <a:rPr lang="zh-CN" altLang="en-US" sz="2400" b="1" dirty="0">
                <a:latin typeface="宋体" panose="02010600030101010101" pitchFamily="2" charset="-122"/>
                <a:ea typeface="宋体" panose="02010600030101010101" pitchFamily="2" charset="-122"/>
                <a:cs typeface="Cambria Math" panose="02040503050406030204" charset="0"/>
              </a:rPr>
              <a:t>的充要条件，可以给出</a:t>
            </a:r>
            <a:r>
              <a:rPr lang="en-US" altLang="zh-CN" sz="2400" b="1" dirty="0">
                <a:latin typeface="宋体" panose="02010600030101010101" pitchFamily="2" charset="-122"/>
                <a:ea typeface="宋体" panose="02010600030101010101" pitchFamily="2" charset="-122"/>
                <a:cs typeface="Cambria Math" panose="02040503050406030204" charset="0"/>
              </a:rPr>
              <a:t>“</a:t>
            </a:r>
            <a:r>
              <a:rPr lang="zh-CN" altLang="en-US" sz="2400" b="1" dirty="0">
                <a:latin typeface="宋体" panose="02010600030101010101" pitchFamily="2" charset="-122"/>
                <a:ea typeface="宋体" panose="02010600030101010101" pitchFamily="2" charset="-122"/>
                <a:cs typeface="Cambria Math" panose="02040503050406030204" charset="0"/>
              </a:rPr>
              <a:t>三角形全等</a:t>
            </a:r>
            <a:r>
              <a:rPr lang="en-US" altLang="zh-CN" sz="2400" b="1" dirty="0">
                <a:latin typeface="宋体" panose="02010600030101010101" pitchFamily="2" charset="-122"/>
                <a:ea typeface="宋体" panose="02010600030101010101" pitchFamily="2" charset="-122"/>
                <a:cs typeface="Cambria Math" panose="02040503050406030204" charset="0"/>
              </a:rPr>
              <a:t>”</a:t>
            </a:r>
            <a:r>
              <a:rPr lang="zh-CN" altLang="en-US" sz="2400" b="1" dirty="0">
                <a:latin typeface="宋体" panose="02010600030101010101" pitchFamily="2" charset="-122"/>
                <a:ea typeface="宋体" panose="02010600030101010101" pitchFamily="2" charset="-122"/>
                <a:cs typeface="Cambria Math" panose="02040503050406030204" charset="0"/>
              </a:rPr>
              <a:t>的其他定义形式，而且这些定义是相互等价的；</a:t>
            </a:r>
            <a:endParaRPr lang="en-US" altLang="zh-CN" sz="2400" b="1" dirty="0">
              <a:latin typeface="宋体" panose="02010600030101010101" pitchFamily="2" charset="-122"/>
              <a:ea typeface="宋体" panose="02010600030101010101" pitchFamily="2" charset="-122"/>
              <a:cs typeface="Cambria Math" panose="02040503050406030204" charset="0"/>
            </a:endParaRPr>
          </a:p>
          <a:p>
            <a:pPr>
              <a:lnSpc>
                <a:spcPct val="130000"/>
              </a:lnSpc>
            </a:pPr>
            <a:r>
              <a:rPr lang="zh-CN" altLang="en-US" sz="2400" b="1" dirty="0">
                <a:latin typeface="宋体" panose="02010600030101010101" pitchFamily="2" charset="-122"/>
                <a:ea typeface="宋体" panose="02010600030101010101" pitchFamily="2" charset="-122"/>
                <a:cs typeface="Cambria Math" panose="02040503050406030204" charset="0"/>
              </a:rPr>
              <a:t>同样，利用</a:t>
            </a:r>
            <a:r>
              <a:rPr lang="en-US" altLang="zh-CN" sz="2400" b="1" dirty="0">
                <a:latin typeface="宋体" panose="02010600030101010101" pitchFamily="2" charset="-122"/>
                <a:ea typeface="宋体" panose="02010600030101010101" pitchFamily="2" charset="-122"/>
                <a:cs typeface="Cambria Math" panose="02040503050406030204" charset="0"/>
              </a:rPr>
              <a:t>“</a:t>
            </a:r>
            <a:r>
              <a:rPr lang="zh-CN" altLang="en-US" sz="2400" b="1" dirty="0">
                <a:latin typeface="宋体" panose="02010600030101010101" pitchFamily="2" charset="-122"/>
                <a:ea typeface="宋体" panose="02010600030101010101" pitchFamily="2" charset="-122"/>
                <a:cs typeface="Cambria Math" panose="02040503050406030204" charset="0"/>
              </a:rPr>
              <a:t>两个三角形相似</a:t>
            </a:r>
            <a:r>
              <a:rPr lang="en-US" altLang="zh-CN" sz="2400" b="1" dirty="0">
                <a:latin typeface="宋体" panose="02010600030101010101" pitchFamily="2" charset="-122"/>
                <a:ea typeface="宋体" panose="02010600030101010101" pitchFamily="2" charset="-122"/>
                <a:cs typeface="Cambria Math" panose="02040503050406030204" charset="0"/>
              </a:rPr>
              <a:t>”</a:t>
            </a:r>
            <a:r>
              <a:rPr lang="zh-CN" altLang="en-US" sz="2400" b="1" dirty="0">
                <a:latin typeface="宋体" panose="02010600030101010101" pitchFamily="2" charset="-122"/>
                <a:ea typeface="宋体" panose="02010600030101010101" pitchFamily="2" charset="-122"/>
                <a:cs typeface="Cambria Math" panose="02040503050406030204" charset="0"/>
              </a:rPr>
              <a:t>的充要条件，可以给出</a:t>
            </a:r>
            <a:r>
              <a:rPr lang="en-US" altLang="zh-CN" sz="2400" b="1" dirty="0">
                <a:latin typeface="宋体" panose="02010600030101010101" pitchFamily="2" charset="-122"/>
                <a:ea typeface="宋体" panose="02010600030101010101" pitchFamily="2" charset="-122"/>
                <a:cs typeface="Cambria Math" panose="02040503050406030204" charset="0"/>
              </a:rPr>
              <a:t>“</a:t>
            </a:r>
            <a:r>
              <a:rPr lang="zh-CN" altLang="en-US" sz="2400" b="1" dirty="0">
                <a:latin typeface="宋体" panose="02010600030101010101" pitchFamily="2" charset="-122"/>
                <a:ea typeface="宋体" panose="02010600030101010101" pitchFamily="2" charset="-122"/>
                <a:cs typeface="Cambria Math" panose="02040503050406030204" charset="0"/>
              </a:rPr>
              <a:t>相似三角形</a:t>
            </a:r>
            <a:r>
              <a:rPr lang="en-US" altLang="zh-CN" sz="2400" b="1" dirty="0">
                <a:latin typeface="宋体" panose="02010600030101010101" pitchFamily="2" charset="-122"/>
                <a:ea typeface="宋体" panose="02010600030101010101" pitchFamily="2" charset="-122"/>
                <a:cs typeface="Cambria Math" panose="02040503050406030204" charset="0"/>
              </a:rPr>
              <a:t>”</a:t>
            </a:r>
            <a:r>
              <a:rPr lang="zh-CN" altLang="en-US" sz="2400" b="1" dirty="0">
                <a:latin typeface="宋体" panose="02010600030101010101" pitchFamily="2" charset="-122"/>
                <a:ea typeface="宋体" panose="02010600030101010101" pitchFamily="2" charset="-122"/>
                <a:cs typeface="Cambria Math" panose="02040503050406030204" charset="0"/>
              </a:rPr>
              <a:t>其他定义形式，这些定义也是相互等价的；等等</a:t>
            </a:r>
            <a:r>
              <a:rPr lang="en-US" altLang="zh-CN" sz="2400" b="1" dirty="0">
                <a:latin typeface="宋体" panose="02010600030101010101" pitchFamily="2" charset="-122"/>
                <a:ea typeface="宋体" panose="02010600030101010101" pitchFamily="2" charset="-122"/>
                <a:cs typeface="Cambria Math" panose="02040503050406030204" charset="0"/>
              </a:rPr>
              <a:t>.</a:t>
            </a:r>
            <a:endParaRPr lang="en-US" altLang="zh-CN" sz="2400" b="1" dirty="0">
              <a:latin typeface="Cambria Math" panose="02040503050406030204" charset="0"/>
              <a:ea typeface="宋体" panose="02010600030101010101" pitchFamily="2" charset="-122"/>
              <a:cs typeface="Cambria Math" panose="02040503050406030204" charset="0"/>
              <a:sym typeface="+mn-ea"/>
            </a:endParaRPr>
          </a:p>
        </p:txBody>
      </p:sp>
      <p:sp>
        <p:nvSpPr>
          <p:cNvPr id="3" name="文本框 2"/>
          <p:cNvSpPr txBox="1"/>
          <p:nvPr/>
        </p:nvSpPr>
        <p:spPr>
          <a:xfrm>
            <a:off x="598805" y="658492"/>
            <a:ext cx="9359949" cy="2384179"/>
          </a:xfrm>
          <a:prstGeom prst="rect">
            <a:avLst/>
          </a:prstGeom>
          <a:noFill/>
        </p:spPr>
        <p:txBody>
          <a:bodyPr wrap="square" rtlCol="0">
            <a:spAutoFit/>
          </a:bodyPr>
          <a:lstStyle/>
          <a:p>
            <a:pPr>
              <a:lnSpc>
                <a:spcPct val="160000"/>
              </a:lnSpc>
            </a:pPr>
            <a:r>
              <a:rPr lang="zh-CN" altLang="en-US" sz="2400" b="1" dirty="0">
                <a:latin typeface="宋体" panose="02010600030101010101" pitchFamily="2" charset="-122"/>
                <a:ea typeface="宋体" panose="02010600030101010101" pitchFamily="2" charset="-122"/>
                <a:cs typeface="Cambria Math" panose="02040503050406030204" charset="0"/>
              </a:rPr>
              <a:t>上面的这些充要条件从</a:t>
            </a:r>
            <a:r>
              <a:rPr lang="zh-CN" altLang="en-US" sz="2400" b="1" dirty="0">
                <a:solidFill>
                  <a:srgbClr val="FF0000"/>
                </a:solidFill>
                <a:latin typeface="宋体" panose="02010600030101010101" pitchFamily="2" charset="-122"/>
                <a:ea typeface="宋体" panose="02010600030101010101" pitchFamily="2" charset="-122"/>
                <a:cs typeface="Cambria Math" panose="02040503050406030204" charset="0"/>
              </a:rPr>
              <a:t>不同角度</a:t>
            </a:r>
            <a:r>
              <a:rPr lang="zh-CN" altLang="en-US" sz="2400" b="1" dirty="0">
                <a:latin typeface="宋体" panose="02010600030101010101" pitchFamily="2" charset="-122"/>
                <a:ea typeface="宋体" panose="02010600030101010101" pitchFamily="2" charset="-122"/>
                <a:cs typeface="Cambria Math" panose="02040503050406030204" charset="0"/>
              </a:rPr>
              <a:t>刻画了</a:t>
            </a:r>
            <a:r>
              <a:rPr lang="en-US" altLang="zh-CN" sz="2400" b="1" dirty="0">
                <a:latin typeface="宋体" panose="02010600030101010101" pitchFamily="2" charset="-122"/>
                <a:ea typeface="宋体" panose="02010600030101010101" pitchFamily="2" charset="-122"/>
                <a:cs typeface="Cambria Math" panose="02040503050406030204" charset="0"/>
              </a:rPr>
              <a:t>“</a:t>
            </a:r>
            <a:r>
              <a:rPr lang="zh-CN" altLang="en-US" sz="2400" b="1" dirty="0">
                <a:latin typeface="宋体" panose="02010600030101010101" pitchFamily="2" charset="-122"/>
                <a:ea typeface="宋体" panose="02010600030101010101" pitchFamily="2" charset="-122"/>
                <a:cs typeface="Cambria Math" panose="02040503050406030204" charset="0"/>
              </a:rPr>
              <a:t>平行四边形</a:t>
            </a:r>
            <a:r>
              <a:rPr lang="en-US" altLang="zh-CN" sz="2400" b="1" dirty="0">
                <a:latin typeface="宋体" panose="02010600030101010101" pitchFamily="2" charset="-122"/>
                <a:ea typeface="宋体" panose="02010600030101010101" pitchFamily="2" charset="-122"/>
                <a:cs typeface="Cambria Math" panose="02040503050406030204" charset="0"/>
              </a:rPr>
              <a:t>”</a:t>
            </a:r>
            <a:r>
              <a:rPr lang="zh-CN" altLang="en-US" sz="2400" b="1" dirty="0">
                <a:latin typeface="宋体" panose="02010600030101010101" pitchFamily="2" charset="-122"/>
                <a:ea typeface="宋体" panose="02010600030101010101" pitchFamily="2" charset="-122"/>
                <a:cs typeface="Cambria Math" panose="02040503050406030204" charset="0"/>
              </a:rPr>
              <a:t>这个概念，据此我们可以给出平行四边形的其他定义形式</a:t>
            </a:r>
            <a:r>
              <a:rPr lang="en-US" altLang="zh-CN" sz="2400" b="1" dirty="0">
                <a:latin typeface="宋体" panose="02010600030101010101" pitchFamily="2" charset="-122"/>
                <a:ea typeface="宋体" panose="02010600030101010101" pitchFamily="2" charset="-122"/>
                <a:cs typeface="Cambria Math" panose="02040503050406030204" charset="0"/>
              </a:rPr>
              <a:t>.</a:t>
            </a:r>
          </a:p>
          <a:p>
            <a:pPr>
              <a:lnSpc>
                <a:spcPct val="160000"/>
              </a:lnSpc>
            </a:pPr>
            <a:r>
              <a:rPr lang="zh-CN" altLang="en-US" sz="2400" b="1" dirty="0">
                <a:latin typeface="宋体" panose="02010600030101010101" pitchFamily="2" charset="-122"/>
                <a:ea typeface="宋体" panose="02010600030101010101" pitchFamily="2" charset="-122"/>
                <a:cs typeface="Cambria Math" panose="02040503050406030204" charset="0"/>
              </a:rPr>
              <a:t>例如：</a:t>
            </a:r>
            <a:r>
              <a:rPr lang="zh-CN" altLang="en-US" sz="2400" b="1" dirty="0">
                <a:latin typeface="Cambria Math" panose="02040503050406030204" charset="0"/>
                <a:ea typeface="宋体" panose="02010600030101010101" pitchFamily="2" charset="-122"/>
                <a:cs typeface="Cambria Math" panose="02040503050406030204" charset="0"/>
                <a:sym typeface="+mn-ea"/>
              </a:rPr>
              <a:t>两组对边分别相等的四边形叫做平行四边形；</a:t>
            </a:r>
          </a:p>
          <a:p>
            <a:pPr>
              <a:lnSpc>
                <a:spcPct val="160000"/>
              </a:lnSpc>
            </a:pPr>
            <a:r>
              <a:rPr lang="zh-CN" altLang="en-US" sz="2400" b="1" dirty="0">
                <a:latin typeface="Cambria Math" panose="02040503050406030204" charset="0"/>
                <a:ea typeface="宋体" panose="02010600030101010101" pitchFamily="2" charset="-122"/>
                <a:cs typeface="Cambria Math" panose="02040503050406030204" charset="0"/>
                <a:sym typeface="+mn-ea"/>
              </a:rPr>
              <a:t>对角线互相平分的四边形叫做平行四边形</a:t>
            </a:r>
            <a:r>
              <a:rPr lang="en-US" altLang="zh-CN" sz="2400" dirty="0">
                <a:latin typeface="Cambria Math" panose="02040503050406030204" charset="0"/>
                <a:ea typeface="宋体" panose="02010600030101010101" pitchFamily="2" charset="-122"/>
                <a:cs typeface="Cambria Math" panose="02040503050406030204" charset="0"/>
                <a:sym typeface="+mn-ea"/>
              </a:rPr>
              <a:t>.</a:t>
            </a:r>
            <a:endParaRPr lang="en-US" altLang="zh-CN" sz="2400" b="1" dirty="0">
              <a:latin typeface="Cambria Math" panose="02040503050406030204" charset="0"/>
              <a:ea typeface="宋体" panose="02010600030101010101" pitchFamily="2" charset="-122"/>
              <a:cs typeface="Cambria Math" panose="02040503050406030204" charset="0"/>
              <a:sym typeface="+mn-ea"/>
            </a:endParaRPr>
          </a:p>
        </p:txBody>
      </p:sp>
      <p:sp>
        <p:nvSpPr>
          <p:cNvPr id="4" name="文本框 3">
            <a:extLst>
              <a:ext uri="{FF2B5EF4-FFF2-40B4-BE49-F238E27FC236}">
                <a16:creationId xmlns:a16="http://schemas.microsoft.com/office/drawing/2014/main" id="{38A0034C-9F35-074A-2AA0-6ED794027939}"/>
              </a:ext>
            </a:extLst>
          </p:cNvPr>
          <p:cNvSpPr txBox="1"/>
          <p:nvPr/>
        </p:nvSpPr>
        <p:spPr>
          <a:xfrm>
            <a:off x="0" y="0"/>
            <a:ext cx="12192000"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充要条件</a:t>
            </a:r>
          </a:p>
        </p:txBody>
      </p:sp>
      <p:sp>
        <p:nvSpPr>
          <p:cNvPr id="5" name="文本框 4">
            <a:extLst>
              <a:ext uri="{FF2B5EF4-FFF2-40B4-BE49-F238E27FC236}">
                <a16:creationId xmlns:a16="http://schemas.microsoft.com/office/drawing/2014/main" id="{4BC0B1DC-EAB7-B404-889E-61FD76B3FAA5}"/>
              </a:ext>
            </a:extLst>
          </p:cNvPr>
          <p:cNvSpPr txBox="1"/>
          <p:nvPr/>
        </p:nvSpPr>
        <p:spPr>
          <a:xfrm>
            <a:off x="598805" y="5639739"/>
            <a:ext cx="10821932" cy="559769"/>
          </a:xfrm>
          <a:prstGeom prst="rect">
            <a:avLst/>
          </a:prstGeom>
          <a:noFill/>
          <a:ln w="28575">
            <a:solidFill>
              <a:schemeClr val="accent1">
                <a:lumMod val="75000"/>
              </a:schemeClr>
            </a:solidFill>
          </a:ln>
        </p:spPr>
        <p:txBody>
          <a:bodyPr wrap="square" rtlCol="0" anchor="t">
            <a:spAutoFit/>
          </a:bodyPr>
          <a:lstStyle/>
          <a:p>
            <a:pPr>
              <a:lnSpc>
                <a:spcPct val="150000"/>
              </a:lnSpc>
            </a:pPr>
            <a:r>
              <a:rPr lang="zh-CN" altLang="en-US"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一般地，数学中的每一个定义都给出了相应数学结论成立的一个充要条件</a:t>
            </a:r>
            <a:r>
              <a:rPr lang="en-US" altLang="zh-CN"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a:t>
            </a:r>
          </a:p>
        </p:txBody>
      </p:sp>
    </p:spTree>
    <p:custDataLst>
      <p:tags r:id="rId1"/>
    </p:custDataLst>
    <p:extLst>
      <p:ext uri="{BB962C8B-B14F-4D97-AF65-F5344CB8AC3E}">
        <p14:creationId xmlns:p14="http://schemas.microsoft.com/office/powerpoint/2010/main" val="24571842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6218555"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例题巩固</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7FCA676-891C-8915-9F5D-2524AE1968FC}"/>
                  </a:ext>
                </a:extLst>
              </p:cNvPr>
              <p:cNvSpPr txBox="1"/>
              <p:nvPr/>
            </p:nvSpPr>
            <p:spPr>
              <a:xfrm>
                <a:off x="291988" y="1065846"/>
                <a:ext cx="11203305" cy="2512695"/>
              </a:xfrm>
              <a:prstGeom prst="rect">
                <a:avLst/>
              </a:prstGeom>
              <a:noFill/>
            </p:spPr>
            <p:txBody>
              <a:bodyPr wrap="square" rtlCol="0">
                <a:spAutoFit/>
              </a:bodyPr>
              <a:lstStyle/>
              <a:p>
                <a:pPr>
                  <a:lnSpc>
                    <a:spcPct val="13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例</a:t>
                </a:r>
                <a:r>
                  <a:rPr lang="en-US" altLang="zh-CN" sz="2400" b="1" dirty="0">
                    <a:latin typeface="宋体" panose="02010600030101010101" pitchFamily="2" charset="-122"/>
                    <a:ea typeface="宋体" panose="02010600030101010101" pitchFamily="2" charset="-122"/>
                    <a:cs typeface="宋体" panose="02010600030101010101" pitchFamily="2" charset="-122"/>
                  </a:rPr>
                  <a:t>1</a:t>
                </a:r>
                <a:r>
                  <a:rPr lang="zh-CN" altLang="en-US" sz="2400" b="1" dirty="0">
                    <a:latin typeface="宋体" panose="02010600030101010101" pitchFamily="2" charset="-122"/>
                    <a:ea typeface="宋体" panose="02010600030101010101" pitchFamily="2" charset="-122"/>
                    <a:cs typeface="宋体" panose="02010600030101010101" pitchFamily="2" charset="-122"/>
                  </a:rPr>
                  <a:t> 下列</a:t>
                </a:r>
                <a:r>
                  <a:rPr lang="zh-CN" sz="2400" b="1" dirty="0">
                    <a:latin typeface="宋体" panose="02010600030101010101" pitchFamily="2" charset="-122"/>
                    <a:ea typeface="宋体" panose="02010600030101010101" pitchFamily="2" charset="-122"/>
                    <a:cs typeface="宋体" panose="02010600030101010101" pitchFamily="2" charset="-122"/>
                    <a:sym typeface="+mn-ea"/>
                  </a:rPr>
                  <a:t>各</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题中，哪些</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𝑝</m:t>
                    </m:r>
                  </m:oMath>
                </a14:m>
                <a:r>
                  <a:rPr lang="zh-CN" altLang="en-US" sz="2400" b="1" dirty="0">
                    <a:latin typeface="Cambria Math" panose="02040503050406030204" charset="0"/>
                    <a:ea typeface="宋体" panose="02010600030101010101" pitchFamily="2" charset="-122"/>
                    <a:cs typeface="Cambria Math" panose="02040503050406030204" charset="0"/>
                  </a:rPr>
                  <a:t>是</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𝑞</m:t>
                    </m:r>
                  </m:oMath>
                </a14:m>
                <a:r>
                  <a:rPr lang="zh-CN" altLang="en-US" sz="2400" b="1" dirty="0">
                    <a:latin typeface="Cambria Math" panose="02040503050406030204" charset="0"/>
                    <a:ea typeface="宋体" panose="02010600030101010101" pitchFamily="2" charset="-122"/>
                    <a:cs typeface="Cambria Math" panose="02040503050406030204" charset="0"/>
                  </a:rPr>
                  <a:t>的充要条件？</a:t>
                </a:r>
              </a:p>
              <a:p>
                <a:pPr>
                  <a:lnSpc>
                    <a:spcPct val="130000"/>
                  </a:lnSpc>
                </a:pPr>
                <a:r>
                  <a:rPr lang="en-US" altLang="zh-CN" sz="2400" b="1" dirty="0">
                    <a:latin typeface="宋体" panose="02010600030101010101" pitchFamily="2" charset="-122"/>
                    <a:ea typeface="宋体" panose="02010600030101010101" pitchFamily="2" charset="-122"/>
                    <a:cs typeface="Cambria Math" panose="02040503050406030204" charset="0"/>
                    <a:sym typeface="+mn-ea"/>
                  </a:rPr>
                  <a:t>(1)</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𝑝</m:t>
                    </m:r>
                  </m:oMath>
                </a14:m>
                <a:r>
                  <a:rPr lang="zh-CN" altLang="en-US" sz="2400" dirty="0">
                    <a:latin typeface="Cambria Math" panose="02040503050406030204" charset="0"/>
                    <a:ea typeface="宋体" panose="02010600030101010101" pitchFamily="2" charset="-122"/>
                    <a:cs typeface="Cambria Math" panose="02040503050406030204" charset="0"/>
                  </a:rPr>
                  <a:t>：</a:t>
                </a:r>
                <a:r>
                  <a:rPr lang="zh-CN" altLang="en-US" sz="2400" b="1" dirty="0">
                    <a:latin typeface="宋体" panose="02010600030101010101" pitchFamily="2" charset="-122"/>
                    <a:ea typeface="宋体" panose="02010600030101010101" pitchFamily="2" charset="-122"/>
                    <a:cs typeface="Cambria Math" panose="02040503050406030204" charset="0"/>
                    <a:sym typeface="+mn-ea"/>
                  </a:rPr>
                  <a:t>四边形是正方形，</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𝑞</m:t>
                    </m:r>
                    <m:r>
                      <a:rPr lang="en-US" sz="2400" i="1">
                        <a:latin typeface="Cambria Math" panose="02040503050406030204" charset="0"/>
                        <a:ea typeface="宋体" panose="02010600030101010101" pitchFamily="2" charset="-122"/>
                        <a:cs typeface="Cambria Math" panose="02040503050406030204" charset="0"/>
                      </a:rPr>
                      <m:t>：</m:t>
                    </m:r>
                  </m:oMath>
                </a14:m>
                <a:r>
                  <a:rPr lang="en-US" altLang="zh-CN" sz="2400" b="1" dirty="0" err="1">
                    <a:latin typeface="宋体" panose="02010600030101010101" pitchFamily="2" charset="-122"/>
                    <a:ea typeface="宋体" panose="02010600030101010101" pitchFamily="2" charset="-122"/>
                    <a:cs typeface="Cambria Math" panose="02040503050406030204" charset="0"/>
                    <a:sym typeface="+mn-ea"/>
                  </a:rPr>
                  <a:t>四边形的对角线互相垂直</a:t>
                </a:r>
                <a:r>
                  <a:rPr lang="zh-CN" altLang="en-US" sz="2400" b="1" dirty="0">
                    <a:latin typeface="宋体" panose="02010600030101010101" pitchFamily="2" charset="-122"/>
                    <a:ea typeface="宋体" panose="02010600030101010101" pitchFamily="2" charset="-122"/>
                    <a:cs typeface="Cambria Math" panose="02040503050406030204" charset="0"/>
                    <a:sym typeface="+mn-ea"/>
                  </a:rPr>
                  <a:t>且平分；</a:t>
                </a:r>
                <a:r>
                  <a:rPr lang="en-US" altLang="zh-CN" sz="2400" b="1" dirty="0">
                    <a:latin typeface="宋体" panose="02010600030101010101" pitchFamily="2" charset="-122"/>
                    <a:ea typeface="宋体" panose="02010600030101010101" pitchFamily="2" charset="-122"/>
                    <a:cs typeface="Cambria Math" panose="02040503050406030204" charset="0"/>
                    <a:sym typeface="+mn-ea"/>
                  </a:rPr>
                  <a:t>                                                                                                                                                                                                                                                                                                                                                                                                                                                                                                                                                                                                                                                                                                                                                                                                                                                                                                                                                                                                                                                                                                                                                                                                                                                                                                                                                                                                                                                                                                                                                                                                                                                                                                                                                                                                                                                                                                                                                                                                                                                                                                                                                                                                                                                                                                                                                                                                                                                                                                                               </a:t>
                </a:r>
              </a:p>
              <a:p>
                <a:pPr>
                  <a:lnSpc>
                    <a:spcPct val="130000"/>
                  </a:lnSpc>
                </a:pPr>
                <a:r>
                  <a:rPr lang="en-US" altLang="zh-CN" sz="2400" b="1" dirty="0">
                    <a:latin typeface="宋体" panose="02010600030101010101" pitchFamily="2" charset="-122"/>
                    <a:ea typeface="宋体" panose="02010600030101010101" pitchFamily="2" charset="-122"/>
                    <a:cs typeface="Cambria Math" panose="02040503050406030204" charset="0"/>
                    <a:sym typeface="+mn-ea"/>
                  </a:rPr>
                  <a:t>(2)</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𝑝</m:t>
                    </m:r>
                  </m:oMath>
                </a14:m>
                <a:r>
                  <a:rPr lang="zh-CN" altLang="en-US" sz="2400" dirty="0">
                    <a:latin typeface="Cambria Math" panose="02040503050406030204" charset="0"/>
                    <a:ea typeface="宋体" panose="02010600030101010101" pitchFamily="2" charset="-122"/>
                    <a:cs typeface="Cambria Math" panose="02040503050406030204" charset="0"/>
                    <a:sym typeface="+mn-ea"/>
                  </a:rPr>
                  <a:t>：</a:t>
                </a:r>
                <a:r>
                  <a:rPr lang="zh-CN" altLang="en-US" sz="2400" b="1" dirty="0">
                    <a:latin typeface="宋体" panose="02010600030101010101" pitchFamily="2" charset="-122"/>
                    <a:ea typeface="宋体" panose="02010600030101010101" pitchFamily="2" charset="-122"/>
                    <a:cs typeface="Cambria Math" panose="02040503050406030204" charset="0"/>
                    <a:sym typeface="+mn-ea"/>
                  </a:rPr>
                  <a:t>两个三角形相似，</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𝑞</m:t>
                    </m:r>
                    <m:r>
                      <a:rPr lang="en-US" sz="2400" i="1">
                        <a:latin typeface="Cambria Math" panose="02040503050406030204" charset="0"/>
                        <a:ea typeface="宋体" panose="02010600030101010101" pitchFamily="2" charset="-122"/>
                        <a:cs typeface="Cambria Math" panose="02040503050406030204" charset="0"/>
                      </a:rPr>
                      <m:t>：</m:t>
                    </m:r>
                  </m:oMath>
                </a14:m>
                <a:r>
                  <a:rPr lang="zh-CN" altLang="en-US" sz="2400" b="1" dirty="0">
                    <a:latin typeface="Cambria Math" panose="02040503050406030204" charset="0"/>
                    <a:ea typeface="宋体" panose="02010600030101010101" pitchFamily="2" charset="-122"/>
                    <a:cs typeface="Cambria Math" panose="02040503050406030204" charset="0"/>
                  </a:rPr>
                  <a:t>两个三角形三边成比例；</a:t>
                </a:r>
                <a:endParaRPr lang="en-US" altLang="zh-CN" sz="2400" b="1" dirty="0">
                  <a:latin typeface="宋体" panose="02010600030101010101" pitchFamily="2" charset="-122"/>
                  <a:ea typeface="宋体" panose="02010600030101010101" pitchFamily="2" charset="-122"/>
                  <a:cs typeface="Cambria Math" panose="02040503050406030204" charset="0"/>
                  <a:sym typeface="+mn-ea"/>
                </a:endParaRPr>
              </a:p>
              <a:p>
                <a:pPr>
                  <a:lnSpc>
                    <a:spcPct val="130000"/>
                  </a:lnSpc>
                </a:pPr>
                <a:r>
                  <a:rPr lang="en-US" altLang="zh-CN" sz="2400" b="1" dirty="0">
                    <a:latin typeface="宋体" panose="02010600030101010101" pitchFamily="2" charset="-122"/>
                    <a:ea typeface="宋体" panose="02010600030101010101" pitchFamily="2" charset="-122"/>
                    <a:cs typeface="Cambria Math" panose="02040503050406030204" charset="0"/>
                    <a:sym typeface="+mn-ea"/>
                  </a:rPr>
                  <a:t>(3)</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𝑝</m:t>
                    </m:r>
                  </m:oMath>
                </a14:m>
                <a:r>
                  <a:rPr lang="zh-CN" altLang="en-US" sz="2400" dirty="0">
                    <a:latin typeface="Cambria Math" panose="02040503050406030204" charset="0"/>
                    <a:ea typeface="宋体" panose="02010600030101010101" pitchFamily="2" charset="-122"/>
                    <a:cs typeface="Cambria Math" panose="02040503050406030204" charset="0"/>
                    <a:sym typeface="+mn-ea"/>
                  </a:rPr>
                  <a:t>：</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sym typeface="+mn-ea"/>
                      </a:rPr>
                      <m:t>𝑥𝑦</m:t>
                    </m:r>
                    <m:r>
                      <a:rPr lang="en-US" altLang="zh-CN" sz="2400" i="1">
                        <a:latin typeface="Cambria Math" panose="02040503050406030204" charset="0"/>
                        <a:ea typeface="宋体" panose="02010600030101010101" pitchFamily="2" charset="-122"/>
                        <a:cs typeface="Cambria Math" panose="02040503050406030204" charset="0"/>
                        <a:sym typeface="+mn-ea"/>
                      </a:rPr>
                      <m:t>&gt;0</m:t>
                    </m:r>
                  </m:oMath>
                </a14:m>
                <a:r>
                  <a:rPr lang="zh-CN" altLang="en-US" sz="2400" b="1" dirty="0">
                    <a:latin typeface="宋体" panose="02010600030101010101" pitchFamily="2" charset="-122"/>
                    <a:ea typeface="宋体" panose="02010600030101010101" pitchFamily="2" charset="-122"/>
                    <a:cs typeface="Cambria Math" panose="02040503050406030204" charset="0"/>
                    <a:sym typeface="+mn-ea"/>
                  </a:rPr>
                  <a:t>，</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𝑞</m:t>
                    </m:r>
                    <m:r>
                      <a:rPr lang="en-US"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sym typeface="+mn-ea"/>
                      </a:rPr>
                      <m:t>𝑥</m:t>
                    </m:r>
                    <m:r>
                      <a:rPr lang="en-US" altLang="zh-CN" sz="2400" i="1">
                        <a:latin typeface="Cambria Math" panose="02040503050406030204" charset="0"/>
                        <a:ea typeface="宋体" panose="02010600030101010101" pitchFamily="2" charset="-122"/>
                        <a:cs typeface="Cambria Math" panose="02040503050406030204" charset="0"/>
                        <a:sym typeface="+mn-ea"/>
                      </a:rPr>
                      <m:t>&gt;0</m:t>
                    </m:r>
                    <m:r>
                      <a:rPr lang="en-US" altLang="zh-CN" sz="2400" i="1">
                        <a:latin typeface="Cambria Math" panose="02040503050406030204" charset="0"/>
                        <a:ea typeface="宋体" panose="02010600030101010101" pitchFamily="2" charset="-122"/>
                        <a:cs typeface="Cambria Math" panose="02040503050406030204" charset="0"/>
                        <a:sym typeface="+mn-ea"/>
                      </a:rPr>
                      <m:t>，</m:t>
                    </m:r>
                    <m:r>
                      <a:rPr lang="en-US" altLang="zh-CN" sz="2400" i="1">
                        <a:latin typeface="Cambria Math" panose="02040503050406030204" charset="0"/>
                        <a:ea typeface="宋体" panose="02010600030101010101" pitchFamily="2" charset="-122"/>
                        <a:cs typeface="Cambria Math" panose="02040503050406030204" charset="0"/>
                        <a:sym typeface="+mn-ea"/>
                      </a:rPr>
                      <m:t>𝑦</m:t>
                    </m:r>
                    <m:r>
                      <a:rPr lang="en-US" altLang="zh-CN" sz="2400" i="1">
                        <a:latin typeface="Cambria Math" panose="02040503050406030204" charset="0"/>
                        <a:ea typeface="宋体" panose="02010600030101010101" pitchFamily="2" charset="-122"/>
                        <a:cs typeface="Cambria Math" panose="02040503050406030204" charset="0"/>
                        <a:sym typeface="+mn-ea"/>
                      </a:rPr>
                      <m:t>&gt;0</m:t>
                    </m:r>
                    <m:r>
                      <a:rPr lang="en-US" altLang="zh-CN" sz="2400" i="1">
                        <a:latin typeface="Cambria Math" panose="02040503050406030204" charset="0"/>
                        <a:ea typeface="宋体" panose="02010600030101010101" pitchFamily="2" charset="-122"/>
                        <a:cs typeface="Cambria Math" panose="02040503050406030204" charset="0"/>
                        <a:sym typeface="+mn-ea"/>
                      </a:rPr>
                      <m:t>；</m:t>
                    </m:r>
                  </m:oMath>
                </a14:m>
                <a:endParaRPr lang="en-US" altLang="zh-CN" sz="2400" b="1" dirty="0">
                  <a:latin typeface="宋体" panose="02010600030101010101" pitchFamily="2" charset="-122"/>
                  <a:ea typeface="宋体" panose="02010600030101010101" pitchFamily="2" charset="-122"/>
                  <a:cs typeface="Cambria Math" panose="02040503050406030204" charset="0"/>
                  <a:sym typeface="+mn-ea"/>
                </a:endParaRPr>
              </a:p>
              <a:p>
                <a:pPr>
                  <a:lnSpc>
                    <a:spcPct val="130000"/>
                  </a:lnSpc>
                </a:pPr>
                <a:r>
                  <a:rPr lang="en-US" altLang="zh-CN" sz="2400" b="1" dirty="0">
                    <a:latin typeface="宋体" panose="02010600030101010101" pitchFamily="2" charset="-122"/>
                    <a:ea typeface="宋体" panose="02010600030101010101" pitchFamily="2" charset="-122"/>
                    <a:cs typeface="Cambria Math" panose="02040503050406030204" charset="0"/>
                    <a:sym typeface="+mn-ea"/>
                  </a:rPr>
                  <a:t>(4)</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𝑝</m:t>
                    </m:r>
                  </m:oMath>
                </a14:m>
                <a:r>
                  <a:rPr lang="zh-CN" altLang="en-US" sz="2400" dirty="0">
                    <a:latin typeface="Cambria Math" panose="02040503050406030204" charset="0"/>
                    <a:ea typeface="宋体" panose="02010600030101010101" pitchFamily="2" charset="-122"/>
                    <a:cs typeface="Cambria Math" panose="02040503050406030204" charset="0"/>
                    <a:sym typeface="+mn-ea"/>
                  </a:rPr>
                  <a:t>：</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sym typeface="+mn-ea"/>
                      </a:rPr>
                      <m:t>𝑥</m:t>
                    </m:r>
                    <m:r>
                      <a:rPr lang="en-US" altLang="zh-CN" sz="2400" i="1">
                        <a:latin typeface="Cambria Math" panose="02040503050406030204" charset="0"/>
                        <a:ea typeface="宋体" panose="02010600030101010101" pitchFamily="2" charset="-122"/>
                        <a:cs typeface="Cambria Math" panose="02040503050406030204" charset="0"/>
                        <a:sym typeface="+mn-ea"/>
                      </a:rPr>
                      <m:t>=1</m:t>
                    </m:r>
                  </m:oMath>
                </a14:m>
                <a:r>
                  <a:rPr lang="zh-CN" altLang="en-US" sz="2400" b="1" dirty="0">
                    <a:latin typeface="Cambria Math" panose="02040503050406030204" charset="0"/>
                    <a:ea typeface="宋体" panose="02010600030101010101" pitchFamily="2" charset="-122"/>
                    <a:cs typeface="Cambria Math" panose="02040503050406030204" charset="0"/>
                    <a:sym typeface="+mn-ea"/>
                  </a:rPr>
                  <a:t>是一元二次方程</a:t>
                </a:r>
                <a14:m>
                  <m:oMath xmlns:m="http://schemas.openxmlformats.org/officeDocument/2006/math">
                    <m:sSup>
                      <m:sSupPr>
                        <m:ctrlPr>
                          <a:rPr lang="en-US" altLang="zh-CN" sz="2400" i="1">
                            <a:latin typeface="Cambria Math" panose="02040503050406030204" pitchFamily="18" charset="0"/>
                            <a:ea typeface="宋体" panose="02010600030101010101" pitchFamily="2" charset="-122"/>
                            <a:cs typeface="Cambria Math" panose="02040503050406030204" charset="0"/>
                          </a:rPr>
                        </m:ctrlPr>
                      </m:sSupPr>
                      <m:e>
                        <m:r>
                          <a:rPr lang="en-US" altLang="zh-CN" sz="2400" i="1">
                            <a:latin typeface="Cambria Math" panose="02040503050406030204" charset="0"/>
                            <a:ea typeface="宋体" panose="02010600030101010101" pitchFamily="2" charset="-122"/>
                            <a:cs typeface="Cambria Math" panose="02040503050406030204" charset="0"/>
                          </a:rPr>
                          <m:t>𝑎𝑥</m:t>
                        </m:r>
                      </m:e>
                      <m:sup>
                        <m:r>
                          <a:rPr lang="en-US" altLang="zh-CN" sz="2400" i="1">
                            <a:latin typeface="Cambria Math" panose="02040503050406030204" charset="0"/>
                            <a:ea typeface="宋体" panose="02010600030101010101" pitchFamily="2" charset="-122"/>
                            <a:cs typeface="Cambria Math" panose="02040503050406030204" charset="0"/>
                          </a:rPr>
                          <m:t>2</m:t>
                        </m:r>
                      </m:sup>
                    </m:sSup>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𝑏𝑥</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𝑐</m:t>
                    </m:r>
                    <m:r>
                      <a:rPr lang="en-US" altLang="zh-CN" sz="2400" i="1">
                        <a:latin typeface="Cambria Math" panose="02040503050406030204" charset="0"/>
                        <a:ea typeface="宋体" panose="02010600030101010101" pitchFamily="2" charset="-122"/>
                        <a:cs typeface="Cambria Math" panose="02040503050406030204" charset="0"/>
                      </a:rPr>
                      <m:t>=0</m:t>
                    </m:r>
                  </m:oMath>
                </a14:m>
                <a:r>
                  <a:rPr lang="zh-CN" altLang="en-US" sz="2400" b="1" dirty="0">
                    <a:latin typeface="Cambria Math" panose="02040503050406030204" charset="0"/>
                    <a:ea typeface="宋体" panose="02010600030101010101" pitchFamily="2" charset="-122"/>
                    <a:cs typeface="Cambria Math" panose="02040503050406030204" charset="0"/>
                  </a:rPr>
                  <a:t>的一个根</a:t>
                </a:r>
                <a:r>
                  <a:rPr lang="zh-CN" altLang="en-US" sz="2400" b="1" dirty="0">
                    <a:latin typeface="宋体" panose="02010600030101010101" pitchFamily="2" charset="-122"/>
                    <a:ea typeface="宋体" panose="02010600030101010101" pitchFamily="2" charset="-122"/>
                    <a:cs typeface="Cambria Math" panose="02040503050406030204" charset="0"/>
                    <a:sym typeface="+mn-ea"/>
                  </a:rPr>
                  <a:t>，</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𝑞</m:t>
                    </m:r>
                    <m:r>
                      <a:rPr lang="en-US" sz="2400" i="1">
                        <a:latin typeface="Cambria Math" panose="02040503050406030204" charset="0"/>
                        <a:ea typeface="宋体" panose="02010600030101010101" pitchFamily="2" charset="-122"/>
                        <a:cs typeface="Cambria Math" panose="02040503050406030204" charset="0"/>
                      </a:rPr>
                      <m:t>：</m:t>
                    </m:r>
                    <m:r>
                      <a:rPr lang="en-US" sz="2400" i="1">
                        <a:latin typeface="Cambria Math" panose="02040503050406030204" charset="0"/>
                        <a:ea typeface="宋体" panose="02010600030101010101" pitchFamily="2" charset="-122"/>
                        <a:cs typeface="Cambria Math" panose="02040503050406030204" charset="0"/>
                      </a:rPr>
                      <m:t>𝑎</m:t>
                    </m:r>
                    <m:r>
                      <a:rPr lang="en-US" sz="2400" i="1">
                        <a:latin typeface="Cambria Math" panose="02040503050406030204" charset="0"/>
                        <a:ea typeface="宋体" panose="02010600030101010101" pitchFamily="2" charset="-122"/>
                        <a:cs typeface="Cambria Math" panose="02040503050406030204" charset="0"/>
                      </a:rPr>
                      <m:t>+</m:t>
                    </m:r>
                    <m:r>
                      <a:rPr lang="en-US" sz="2400" i="1">
                        <a:latin typeface="Cambria Math" panose="02040503050406030204" charset="0"/>
                        <a:ea typeface="宋体" panose="02010600030101010101" pitchFamily="2" charset="-122"/>
                        <a:cs typeface="Cambria Math" panose="02040503050406030204" charset="0"/>
                      </a:rPr>
                      <m:t>𝑏</m:t>
                    </m:r>
                    <m:r>
                      <a:rPr lang="en-US" sz="2400" i="1">
                        <a:latin typeface="Cambria Math" panose="02040503050406030204" charset="0"/>
                        <a:ea typeface="宋体" panose="02010600030101010101" pitchFamily="2" charset="-122"/>
                        <a:cs typeface="Cambria Math" panose="02040503050406030204" charset="0"/>
                      </a:rPr>
                      <m:t>+</m:t>
                    </m:r>
                    <m:r>
                      <a:rPr lang="en-US" sz="2400" i="1">
                        <a:latin typeface="Cambria Math" panose="02040503050406030204" charset="0"/>
                        <a:ea typeface="宋体" panose="02010600030101010101" pitchFamily="2" charset="-122"/>
                        <a:cs typeface="Cambria Math" panose="02040503050406030204" charset="0"/>
                      </a:rPr>
                      <m:t>𝑐</m:t>
                    </m:r>
                    <m:r>
                      <a:rPr lang="en-US" sz="2400" i="1">
                        <a:latin typeface="Cambria Math" panose="02040503050406030204" charset="0"/>
                        <a:ea typeface="宋体" panose="02010600030101010101" pitchFamily="2" charset="-122"/>
                        <a:cs typeface="Cambria Math" panose="02040503050406030204" charset="0"/>
                      </a:rPr>
                      <m:t>=0(</m:t>
                    </m:r>
                    <m:r>
                      <a:rPr lang="en-US" sz="2400" i="1">
                        <a:latin typeface="Cambria Math" panose="02040503050406030204" charset="0"/>
                        <a:ea typeface="宋体" panose="02010600030101010101" pitchFamily="2" charset="-122"/>
                        <a:cs typeface="Cambria Math" panose="02040503050406030204" charset="0"/>
                      </a:rPr>
                      <m:t>𝑎</m:t>
                    </m:r>
                    <m:r>
                      <a:rPr lang="en-US" sz="2400" i="1">
                        <a:latin typeface="Cambria Math" panose="02040503050406030204" charset="0"/>
                        <a:ea typeface="宋体" panose="02010600030101010101" pitchFamily="2" charset="-122"/>
                        <a:cs typeface="Cambria Math" panose="02040503050406030204" charset="0"/>
                      </a:rPr>
                      <m:t>≠0)</m:t>
                    </m:r>
                  </m:oMath>
                </a14:m>
                <a:r>
                  <a:rPr lang="en-US" altLang="zh-CN" sz="2400" b="1" dirty="0">
                    <a:latin typeface="宋体" panose="02010600030101010101" pitchFamily="2" charset="-122"/>
                    <a:ea typeface="宋体" panose="02010600030101010101" pitchFamily="2" charset="-122"/>
                    <a:cs typeface="Cambria Math" panose="02040503050406030204" charset="0"/>
                    <a:sym typeface="+mn-ea"/>
                  </a:rPr>
                  <a:t>.</a:t>
                </a:r>
                <a:endParaRPr lang="en-US" altLang="zh-CN" sz="2400" b="1" dirty="0">
                  <a:latin typeface="Cambria Math" panose="02040503050406030204" charset="0"/>
                  <a:ea typeface="宋体" panose="02010600030101010101" pitchFamily="2" charset="-122"/>
                  <a:cs typeface="Cambria Math" panose="02040503050406030204" charset="0"/>
                  <a:sym typeface="+mn-ea"/>
                </a:endParaRPr>
              </a:p>
            </p:txBody>
          </p:sp>
        </mc:Choice>
        <mc:Fallback xmlns="">
          <p:sp>
            <p:nvSpPr>
              <p:cNvPr id="5" name="文本框 4">
                <a:extLst>
                  <a:ext uri="{FF2B5EF4-FFF2-40B4-BE49-F238E27FC236}">
                    <a16:creationId xmlns:a16="http://schemas.microsoft.com/office/drawing/2014/main" id="{27FCA676-891C-8915-9F5D-2524AE1968FC}"/>
                  </a:ext>
                </a:extLst>
              </p:cNvPr>
              <p:cNvSpPr txBox="1">
                <a:spLocks noRot="1" noChangeAspect="1" noMove="1" noResize="1" noEditPoints="1" noAdjustHandles="1" noChangeArrowheads="1" noChangeShapeType="1" noTextEdit="1"/>
              </p:cNvSpPr>
              <p:nvPr/>
            </p:nvSpPr>
            <p:spPr>
              <a:xfrm>
                <a:off x="291988" y="1065846"/>
                <a:ext cx="11203305" cy="2512695"/>
              </a:xfrm>
              <a:prstGeom prst="rect">
                <a:avLst/>
              </a:prstGeom>
              <a:blipFill>
                <a:blip r:embed="rId2"/>
                <a:stretch>
                  <a:fillRect l="-906" t="-505" r="-2152" b="-1515"/>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C019C700-4F75-5484-7842-421C173C164E}"/>
              </a:ext>
            </a:extLst>
          </p:cNvPr>
          <p:cNvGrpSpPr/>
          <p:nvPr/>
        </p:nvGrpSpPr>
        <p:grpSpPr>
          <a:xfrm>
            <a:off x="384903" y="613091"/>
            <a:ext cx="6751993" cy="466090"/>
            <a:chOff x="3559" y="2307"/>
            <a:chExt cx="20583" cy="734"/>
          </a:xfrm>
        </p:grpSpPr>
        <p:sp>
          <p:nvSpPr>
            <p:cNvPr id="6" name="文本框 5">
              <a:extLst>
                <a:ext uri="{FF2B5EF4-FFF2-40B4-BE49-F238E27FC236}">
                  <a16:creationId xmlns:a16="http://schemas.microsoft.com/office/drawing/2014/main" id="{0774F780-0969-3238-69F8-EDE161FFD110}"/>
                </a:ext>
              </a:extLst>
            </p:cNvPr>
            <p:cNvSpPr txBox="1"/>
            <p:nvPr/>
          </p:nvSpPr>
          <p:spPr>
            <a:xfrm>
              <a:off x="3559" y="2316"/>
              <a:ext cx="20583" cy="725"/>
            </a:xfrm>
            <a:prstGeom prst="rect">
              <a:avLst/>
            </a:prstGeom>
            <a:noFill/>
          </p:spPr>
          <p:txBody>
            <a:bodyPr wrap="square" rtlCol="0">
              <a:spAutoFit/>
            </a:bodyPr>
            <a:lstStyle/>
            <a:p>
              <a:r>
                <a:rPr lang="zh-CN" altLang="en-US" sz="2400" b="1">
                  <a:latin typeface="宋体" panose="02010600030101010101" pitchFamily="2" charset="-122"/>
                  <a:ea typeface="宋体" panose="02010600030101010101" pitchFamily="2" charset="-122"/>
                </a:rPr>
                <a:t>题型一：充要条件的判断</a:t>
              </a:r>
            </a:p>
          </p:txBody>
        </p:sp>
        <p:sp>
          <p:nvSpPr>
            <p:cNvPr id="7" name="圆角矩形 6">
              <a:extLst>
                <a:ext uri="{FF2B5EF4-FFF2-40B4-BE49-F238E27FC236}">
                  <a16:creationId xmlns:a16="http://schemas.microsoft.com/office/drawing/2014/main" id="{0A8DE30F-44D9-A491-C6E6-009463F55724}"/>
                </a:ext>
              </a:extLst>
            </p:cNvPr>
            <p:cNvSpPr/>
            <p:nvPr/>
          </p:nvSpPr>
          <p:spPr>
            <a:xfrm>
              <a:off x="3559" y="2307"/>
              <a:ext cx="16787" cy="684"/>
            </a:xfrm>
            <a:prstGeom prst="roundRect">
              <a:avLst/>
            </a:prstGeom>
            <a:noFill/>
            <a:ln w="28575">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8295426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6218555"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例题巩固</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7FCA676-891C-8915-9F5D-2524AE1968FC}"/>
                  </a:ext>
                </a:extLst>
              </p:cNvPr>
              <p:cNvSpPr txBox="1"/>
              <p:nvPr/>
            </p:nvSpPr>
            <p:spPr>
              <a:xfrm>
                <a:off x="291988" y="1065846"/>
                <a:ext cx="11203305" cy="2512695"/>
              </a:xfrm>
              <a:prstGeom prst="rect">
                <a:avLst/>
              </a:prstGeom>
              <a:noFill/>
            </p:spPr>
            <p:txBody>
              <a:bodyPr wrap="square" rtlCol="0">
                <a:spAutoFit/>
              </a:bodyPr>
              <a:lstStyle/>
              <a:p>
                <a:pPr>
                  <a:lnSpc>
                    <a:spcPct val="13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例</a:t>
                </a:r>
                <a:r>
                  <a:rPr lang="en-US" altLang="zh-CN" sz="2400" b="1" dirty="0">
                    <a:latin typeface="宋体" panose="02010600030101010101" pitchFamily="2" charset="-122"/>
                    <a:ea typeface="宋体" panose="02010600030101010101" pitchFamily="2" charset="-122"/>
                    <a:cs typeface="宋体" panose="02010600030101010101" pitchFamily="2" charset="-122"/>
                  </a:rPr>
                  <a:t>1</a:t>
                </a:r>
                <a:r>
                  <a:rPr lang="zh-CN" altLang="en-US" sz="2400" b="1" dirty="0">
                    <a:latin typeface="宋体" panose="02010600030101010101" pitchFamily="2" charset="-122"/>
                    <a:ea typeface="宋体" panose="02010600030101010101" pitchFamily="2" charset="-122"/>
                    <a:cs typeface="宋体" panose="02010600030101010101" pitchFamily="2" charset="-122"/>
                  </a:rPr>
                  <a:t> 下列</a:t>
                </a:r>
                <a:r>
                  <a:rPr lang="zh-CN" sz="2400" b="1" dirty="0">
                    <a:latin typeface="宋体" panose="02010600030101010101" pitchFamily="2" charset="-122"/>
                    <a:ea typeface="宋体" panose="02010600030101010101" pitchFamily="2" charset="-122"/>
                    <a:cs typeface="宋体" panose="02010600030101010101" pitchFamily="2" charset="-122"/>
                    <a:sym typeface="+mn-ea"/>
                  </a:rPr>
                  <a:t>各</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题中，哪些</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𝑝</m:t>
                    </m:r>
                  </m:oMath>
                </a14:m>
                <a:r>
                  <a:rPr lang="zh-CN" altLang="en-US" sz="2400" b="1" dirty="0">
                    <a:latin typeface="Cambria Math" panose="02040503050406030204" charset="0"/>
                    <a:ea typeface="宋体" panose="02010600030101010101" pitchFamily="2" charset="-122"/>
                    <a:cs typeface="Cambria Math" panose="02040503050406030204" charset="0"/>
                  </a:rPr>
                  <a:t>是</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𝑞</m:t>
                    </m:r>
                  </m:oMath>
                </a14:m>
                <a:r>
                  <a:rPr lang="zh-CN" altLang="en-US" sz="2400" b="1" dirty="0">
                    <a:latin typeface="Cambria Math" panose="02040503050406030204" charset="0"/>
                    <a:ea typeface="宋体" panose="02010600030101010101" pitchFamily="2" charset="-122"/>
                    <a:cs typeface="Cambria Math" panose="02040503050406030204" charset="0"/>
                  </a:rPr>
                  <a:t>的充要条件？</a:t>
                </a:r>
              </a:p>
              <a:p>
                <a:pPr>
                  <a:lnSpc>
                    <a:spcPct val="130000"/>
                  </a:lnSpc>
                </a:pPr>
                <a:r>
                  <a:rPr lang="en-US" altLang="zh-CN" sz="2400" b="1" dirty="0">
                    <a:latin typeface="宋体" panose="02010600030101010101" pitchFamily="2" charset="-122"/>
                    <a:ea typeface="宋体" panose="02010600030101010101" pitchFamily="2" charset="-122"/>
                    <a:cs typeface="Cambria Math" panose="02040503050406030204" charset="0"/>
                    <a:sym typeface="+mn-ea"/>
                  </a:rPr>
                  <a:t>(1)</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𝑝</m:t>
                    </m:r>
                  </m:oMath>
                </a14:m>
                <a:r>
                  <a:rPr lang="zh-CN" altLang="en-US" sz="2400" dirty="0">
                    <a:latin typeface="Cambria Math" panose="02040503050406030204" charset="0"/>
                    <a:ea typeface="宋体" panose="02010600030101010101" pitchFamily="2" charset="-122"/>
                    <a:cs typeface="Cambria Math" panose="02040503050406030204" charset="0"/>
                  </a:rPr>
                  <a:t>：</a:t>
                </a:r>
                <a:r>
                  <a:rPr lang="zh-CN" altLang="en-US" sz="2400" b="1" dirty="0">
                    <a:latin typeface="宋体" panose="02010600030101010101" pitchFamily="2" charset="-122"/>
                    <a:ea typeface="宋体" panose="02010600030101010101" pitchFamily="2" charset="-122"/>
                    <a:cs typeface="Cambria Math" panose="02040503050406030204" charset="0"/>
                    <a:sym typeface="+mn-ea"/>
                  </a:rPr>
                  <a:t>四边形是正方形，</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𝑞</m:t>
                    </m:r>
                    <m:r>
                      <a:rPr lang="en-US" sz="2400" i="1">
                        <a:latin typeface="Cambria Math" panose="02040503050406030204" charset="0"/>
                        <a:ea typeface="宋体" panose="02010600030101010101" pitchFamily="2" charset="-122"/>
                        <a:cs typeface="Cambria Math" panose="02040503050406030204" charset="0"/>
                      </a:rPr>
                      <m:t>：</m:t>
                    </m:r>
                  </m:oMath>
                </a14:m>
                <a:r>
                  <a:rPr lang="en-US" altLang="zh-CN" sz="2400" b="1" dirty="0" err="1">
                    <a:latin typeface="宋体" panose="02010600030101010101" pitchFamily="2" charset="-122"/>
                    <a:ea typeface="宋体" panose="02010600030101010101" pitchFamily="2" charset="-122"/>
                    <a:cs typeface="Cambria Math" panose="02040503050406030204" charset="0"/>
                    <a:sym typeface="+mn-ea"/>
                  </a:rPr>
                  <a:t>四边形的对角线互相垂直</a:t>
                </a:r>
                <a:r>
                  <a:rPr lang="zh-CN" altLang="en-US" sz="2400" b="1" dirty="0">
                    <a:latin typeface="宋体" panose="02010600030101010101" pitchFamily="2" charset="-122"/>
                    <a:ea typeface="宋体" panose="02010600030101010101" pitchFamily="2" charset="-122"/>
                    <a:cs typeface="Cambria Math" panose="02040503050406030204" charset="0"/>
                    <a:sym typeface="+mn-ea"/>
                  </a:rPr>
                  <a:t>且平分；</a:t>
                </a:r>
                <a:r>
                  <a:rPr lang="en-US" altLang="zh-CN" sz="2400" b="1" dirty="0">
                    <a:latin typeface="宋体" panose="02010600030101010101" pitchFamily="2" charset="-122"/>
                    <a:ea typeface="宋体" panose="02010600030101010101" pitchFamily="2" charset="-122"/>
                    <a:cs typeface="Cambria Math" panose="02040503050406030204" charset="0"/>
                    <a:sym typeface="+mn-ea"/>
                  </a:rPr>
                  <a:t>                                                                                                                                                                                                                                                                                                                                                                                                                                                                                                                                                                                                                                                                                                                                                                                                                                                                                                                                                                                                                                                                                                                                                                                                                                                                                                                                                                                                                                                                                                                                                                                                                                                                                                                                                                                                                                                                                                                                                                                                                                                                                                                                                                                                                                                                                                                                                                                                                                                                                                                               </a:t>
                </a:r>
              </a:p>
              <a:p>
                <a:pPr>
                  <a:lnSpc>
                    <a:spcPct val="130000"/>
                  </a:lnSpc>
                </a:pPr>
                <a:r>
                  <a:rPr lang="en-US" altLang="zh-CN" sz="2400" b="1" dirty="0">
                    <a:latin typeface="宋体" panose="02010600030101010101" pitchFamily="2" charset="-122"/>
                    <a:ea typeface="宋体" panose="02010600030101010101" pitchFamily="2" charset="-122"/>
                    <a:cs typeface="Cambria Math" panose="02040503050406030204" charset="0"/>
                    <a:sym typeface="+mn-ea"/>
                  </a:rPr>
                  <a:t>(2)</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𝑝</m:t>
                    </m:r>
                  </m:oMath>
                </a14:m>
                <a:r>
                  <a:rPr lang="zh-CN" altLang="en-US" sz="2400" dirty="0">
                    <a:latin typeface="Cambria Math" panose="02040503050406030204" charset="0"/>
                    <a:ea typeface="宋体" panose="02010600030101010101" pitchFamily="2" charset="-122"/>
                    <a:cs typeface="Cambria Math" panose="02040503050406030204" charset="0"/>
                    <a:sym typeface="+mn-ea"/>
                  </a:rPr>
                  <a:t>：</a:t>
                </a:r>
                <a:r>
                  <a:rPr lang="zh-CN" altLang="en-US" sz="2400" b="1" dirty="0">
                    <a:latin typeface="宋体" panose="02010600030101010101" pitchFamily="2" charset="-122"/>
                    <a:ea typeface="宋体" panose="02010600030101010101" pitchFamily="2" charset="-122"/>
                    <a:cs typeface="Cambria Math" panose="02040503050406030204" charset="0"/>
                    <a:sym typeface="+mn-ea"/>
                  </a:rPr>
                  <a:t>两个三角形相似，</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𝑞</m:t>
                    </m:r>
                    <m:r>
                      <a:rPr lang="en-US" sz="2400" i="1">
                        <a:latin typeface="Cambria Math" panose="02040503050406030204" charset="0"/>
                        <a:ea typeface="宋体" panose="02010600030101010101" pitchFamily="2" charset="-122"/>
                        <a:cs typeface="Cambria Math" panose="02040503050406030204" charset="0"/>
                      </a:rPr>
                      <m:t>：</m:t>
                    </m:r>
                  </m:oMath>
                </a14:m>
                <a:r>
                  <a:rPr lang="zh-CN" altLang="en-US" sz="2400" b="1" dirty="0">
                    <a:latin typeface="Cambria Math" panose="02040503050406030204" charset="0"/>
                    <a:ea typeface="宋体" panose="02010600030101010101" pitchFamily="2" charset="-122"/>
                    <a:cs typeface="Cambria Math" panose="02040503050406030204" charset="0"/>
                  </a:rPr>
                  <a:t>两个三角形三边成比例；</a:t>
                </a:r>
                <a:endParaRPr lang="en-US" altLang="zh-CN" sz="2400" b="1" dirty="0">
                  <a:latin typeface="宋体" panose="02010600030101010101" pitchFamily="2" charset="-122"/>
                  <a:ea typeface="宋体" panose="02010600030101010101" pitchFamily="2" charset="-122"/>
                  <a:cs typeface="Cambria Math" panose="02040503050406030204" charset="0"/>
                  <a:sym typeface="+mn-ea"/>
                </a:endParaRPr>
              </a:p>
              <a:p>
                <a:pPr>
                  <a:lnSpc>
                    <a:spcPct val="130000"/>
                  </a:lnSpc>
                </a:pPr>
                <a:r>
                  <a:rPr lang="en-US" altLang="zh-CN" sz="2400" b="1" dirty="0">
                    <a:latin typeface="宋体" panose="02010600030101010101" pitchFamily="2" charset="-122"/>
                    <a:ea typeface="宋体" panose="02010600030101010101" pitchFamily="2" charset="-122"/>
                    <a:cs typeface="Cambria Math" panose="02040503050406030204" charset="0"/>
                    <a:sym typeface="+mn-ea"/>
                  </a:rPr>
                  <a:t>(3)</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𝑝</m:t>
                    </m:r>
                  </m:oMath>
                </a14:m>
                <a:r>
                  <a:rPr lang="zh-CN" altLang="en-US" sz="2400" dirty="0">
                    <a:latin typeface="Cambria Math" panose="02040503050406030204" charset="0"/>
                    <a:ea typeface="宋体" panose="02010600030101010101" pitchFamily="2" charset="-122"/>
                    <a:cs typeface="Cambria Math" panose="02040503050406030204" charset="0"/>
                    <a:sym typeface="+mn-ea"/>
                  </a:rPr>
                  <a:t>：</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sym typeface="+mn-ea"/>
                      </a:rPr>
                      <m:t>𝑥𝑦</m:t>
                    </m:r>
                    <m:r>
                      <a:rPr lang="en-US" altLang="zh-CN" sz="2400" i="1">
                        <a:latin typeface="Cambria Math" panose="02040503050406030204" charset="0"/>
                        <a:ea typeface="宋体" panose="02010600030101010101" pitchFamily="2" charset="-122"/>
                        <a:cs typeface="Cambria Math" panose="02040503050406030204" charset="0"/>
                        <a:sym typeface="+mn-ea"/>
                      </a:rPr>
                      <m:t>&gt;0</m:t>
                    </m:r>
                  </m:oMath>
                </a14:m>
                <a:r>
                  <a:rPr lang="zh-CN" altLang="en-US" sz="2400" b="1" dirty="0">
                    <a:latin typeface="宋体" panose="02010600030101010101" pitchFamily="2" charset="-122"/>
                    <a:ea typeface="宋体" panose="02010600030101010101" pitchFamily="2" charset="-122"/>
                    <a:cs typeface="Cambria Math" panose="02040503050406030204" charset="0"/>
                    <a:sym typeface="+mn-ea"/>
                  </a:rPr>
                  <a:t>，</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𝑞</m:t>
                    </m:r>
                    <m:r>
                      <a:rPr lang="en-US"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sym typeface="+mn-ea"/>
                      </a:rPr>
                      <m:t>𝑥</m:t>
                    </m:r>
                    <m:r>
                      <a:rPr lang="en-US" altLang="zh-CN" sz="2400" i="1">
                        <a:latin typeface="Cambria Math" panose="02040503050406030204" charset="0"/>
                        <a:ea typeface="宋体" panose="02010600030101010101" pitchFamily="2" charset="-122"/>
                        <a:cs typeface="Cambria Math" panose="02040503050406030204" charset="0"/>
                        <a:sym typeface="+mn-ea"/>
                      </a:rPr>
                      <m:t>&gt;0</m:t>
                    </m:r>
                    <m:r>
                      <a:rPr lang="en-US" altLang="zh-CN" sz="2400" i="1">
                        <a:latin typeface="Cambria Math" panose="02040503050406030204" charset="0"/>
                        <a:ea typeface="宋体" panose="02010600030101010101" pitchFamily="2" charset="-122"/>
                        <a:cs typeface="Cambria Math" panose="02040503050406030204" charset="0"/>
                        <a:sym typeface="+mn-ea"/>
                      </a:rPr>
                      <m:t>，</m:t>
                    </m:r>
                    <m:r>
                      <a:rPr lang="en-US" altLang="zh-CN" sz="2400" i="1">
                        <a:latin typeface="Cambria Math" panose="02040503050406030204" charset="0"/>
                        <a:ea typeface="宋体" panose="02010600030101010101" pitchFamily="2" charset="-122"/>
                        <a:cs typeface="Cambria Math" panose="02040503050406030204" charset="0"/>
                        <a:sym typeface="+mn-ea"/>
                      </a:rPr>
                      <m:t>𝑦</m:t>
                    </m:r>
                    <m:r>
                      <a:rPr lang="en-US" altLang="zh-CN" sz="2400" i="1">
                        <a:latin typeface="Cambria Math" panose="02040503050406030204" charset="0"/>
                        <a:ea typeface="宋体" panose="02010600030101010101" pitchFamily="2" charset="-122"/>
                        <a:cs typeface="Cambria Math" panose="02040503050406030204" charset="0"/>
                        <a:sym typeface="+mn-ea"/>
                      </a:rPr>
                      <m:t>&gt;0</m:t>
                    </m:r>
                    <m:r>
                      <a:rPr lang="en-US" altLang="zh-CN" sz="2400" i="1">
                        <a:latin typeface="Cambria Math" panose="02040503050406030204" charset="0"/>
                        <a:ea typeface="宋体" panose="02010600030101010101" pitchFamily="2" charset="-122"/>
                        <a:cs typeface="Cambria Math" panose="02040503050406030204" charset="0"/>
                        <a:sym typeface="+mn-ea"/>
                      </a:rPr>
                      <m:t>；</m:t>
                    </m:r>
                  </m:oMath>
                </a14:m>
                <a:endParaRPr lang="en-US" altLang="zh-CN" sz="2400" b="1" dirty="0">
                  <a:latin typeface="宋体" panose="02010600030101010101" pitchFamily="2" charset="-122"/>
                  <a:ea typeface="宋体" panose="02010600030101010101" pitchFamily="2" charset="-122"/>
                  <a:cs typeface="Cambria Math" panose="02040503050406030204" charset="0"/>
                  <a:sym typeface="+mn-ea"/>
                </a:endParaRPr>
              </a:p>
              <a:p>
                <a:pPr>
                  <a:lnSpc>
                    <a:spcPct val="130000"/>
                  </a:lnSpc>
                </a:pPr>
                <a:r>
                  <a:rPr lang="en-US" altLang="zh-CN" sz="2400" b="1" dirty="0">
                    <a:latin typeface="宋体" panose="02010600030101010101" pitchFamily="2" charset="-122"/>
                    <a:ea typeface="宋体" panose="02010600030101010101" pitchFamily="2" charset="-122"/>
                    <a:cs typeface="Cambria Math" panose="02040503050406030204" charset="0"/>
                    <a:sym typeface="+mn-ea"/>
                  </a:rPr>
                  <a:t>(4)</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𝑝</m:t>
                    </m:r>
                  </m:oMath>
                </a14:m>
                <a:r>
                  <a:rPr lang="zh-CN" altLang="en-US" sz="2400" dirty="0">
                    <a:latin typeface="Cambria Math" panose="02040503050406030204" charset="0"/>
                    <a:ea typeface="宋体" panose="02010600030101010101" pitchFamily="2" charset="-122"/>
                    <a:cs typeface="Cambria Math" panose="02040503050406030204" charset="0"/>
                    <a:sym typeface="+mn-ea"/>
                  </a:rPr>
                  <a:t>：</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sym typeface="+mn-ea"/>
                      </a:rPr>
                      <m:t>𝑥</m:t>
                    </m:r>
                    <m:r>
                      <a:rPr lang="en-US" altLang="zh-CN" sz="2400" i="1">
                        <a:latin typeface="Cambria Math" panose="02040503050406030204" charset="0"/>
                        <a:ea typeface="宋体" panose="02010600030101010101" pitchFamily="2" charset="-122"/>
                        <a:cs typeface="Cambria Math" panose="02040503050406030204" charset="0"/>
                        <a:sym typeface="+mn-ea"/>
                      </a:rPr>
                      <m:t>=1</m:t>
                    </m:r>
                  </m:oMath>
                </a14:m>
                <a:r>
                  <a:rPr lang="zh-CN" altLang="en-US" sz="2400" b="1" dirty="0">
                    <a:latin typeface="Cambria Math" panose="02040503050406030204" charset="0"/>
                    <a:ea typeface="宋体" panose="02010600030101010101" pitchFamily="2" charset="-122"/>
                    <a:cs typeface="Cambria Math" panose="02040503050406030204" charset="0"/>
                    <a:sym typeface="+mn-ea"/>
                  </a:rPr>
                  <a:t>是一元二次方程</a:t>
                </a:r>
                <a14:m>
                  <m:oMath xmlns:m="http://schemas.openxmlformats.org/officeDocument/2006/math">
                    <m:sSup>
                      <m:sSupPr>
                        <m:ctrlPr>
                          <a:rPr lang="en-US" altLang="zh-CN" sz="2400" i="1">
                            <a:latin typeface="Cambria Math" panose="02040503050406030204" pitchFamily="18" charset="0"/>
                            <a:ea typeface="宋体" panose="02010600030101010101" pitchFamily="2" charset="-122"/>
                            <a:cs typeface="Cambria Math" panose="02040503050406030204" charset="0"/>
                          </a:rPr>
                        </m:ctrlPr>
                      </m:sSupPr>
                      <m:e>
                        <m:r>
                          <a:rPr lang="en-US" altLang="zh-CN" sz="2400" i="1">
                            <a:latin typeface="Cambria Math" panose="02040503050406030204" charset="0"/>
                            <a:ea typeface="宋体" panose="02010600030101010101" pitchFamily="2" charset="-122"/>
                            <a:cs typeface="Cambria Math" panose="02040503050406030204" charset="0"/>
                          </a:rPr>
                          <m:t>𝑎𝑥</m:t>
                        </m:r>
                      </m:e>
                      <m:sup>
                        <m:r>
                          <a:rPr lang="en-US" altLang="zh-CN" sz="2400" i="1">
                            <a:latin typeface="Cambria Math" panose="02040503050406030204" charset="0"/>
                            <a:ea typeface="宋体" panose="02010600030101010101" pitchFamily="2" charset="-122"/>
                            <a:cs typeface="Cambria Math" panose="02040503050406030204" charset="0"/>
                          </a:rPr>
                          <m:t>2</m:t>
                        </m:r>
                      </m:sup>
                    </m:sSup>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𝑏𝑥</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𝑐</m:t>
                    </m:r>
                    <m:r>
                      <a:rPr lang="en-US" altLang="zh-CN" sz="2400" i="1">
                        <a:latin typeface="Cambria Math" panose="02040503050406030204" charset="0"/>
                        <a:ea typeface="宋体" panose="02010600030101010101" pitchFamily="2" charset="-122"/>
                        <a:cs typeface="Cambria Math" panose="02040503050406030204" charset="0"/>
                      </a:rPr>
                      <m:t>=0</m:t>
                    </m:r>
                  </m:oMath>
                </a14:m>
                <a:r>
                  <a:rPr lang="zh-CN" altLang="en-US" sz="2400" b="1" dirty="0">
                    <a:latin typeface="Cambria Math" panose="02040503050406030204" charset="0"/>
                    <a:ea typeface="宋体" panose="02010600030101010101" pitchFamily="2" charset="-122"/>
                    <a:cs typeface="Cambria Math" panose="02040503050406030204" charset="0"/>
                  </a:rPr>
                  <a:t>的一个根</a:t>
                </a:r>
                <a:r>
                  <a:rPr lang="zh-CN" altLang="en-US" sz="2400" b="1" dirty="0">
                    <a:latin typeface="宋体" panose="02010600030101010101" pitchFamily="2" charset="-122"/>
                    <a:ea typeface="宋体" panose="02010600030101010101" pitchFamily="2" charset="-122"/>
                    <a:cs typeface="Cambria Math" panose="02040503050406030204" charset="0"/>
                    <a:sym typeface="+mn-ea"/>
                  </a:rPr>
                  <a:t>，</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𝑞</m:t>
                    </m:r>
                    <m:r>
                      <a:rPr lang="en-US" sz="2400" i="1">
                        <a:latin typeface="Cambria Math" panose="02040503050406030204" charset="0"/>
                        <a:ea typeface="宋体" panose="02010600030101010101" pitchFamily="2" charset="-122"/>
                        <a:cs typeface="Cambria Math" panose="02040503050406030204" charset="0"/>
                      </a:rPr>
                      <m:t>：</m:t>
                    </m:r>
                    <m:r>
                      <a:rPr lang="en-US" sz="2400" i="1">
                        <a:latin typeface="Cambria Math" panose="02040503050406030204" charset="0"/>
                        <a:ea typeface="宋体" panose="02010600030101010101" pitchFamily="2" charset="-122"/>
                        <a:cs typeface="Cambria Math" panose="02040503050406030204" charset="0"/>
                      </a:rPr>
                      <m:t>𝑎</m:t>
                    </m:r>
                    <m:r>
                      <a:rPr lang="en-US" sz="2400" i="1">
                        <a:latin typeface="Cambria Math" panose="02040503050406030204" charset="0"/>
                        <a:ea typeface="宋体" panose="02010600030101010101" pitchFamily="2" charset="-122"/>
                        <a:cs typeface="Cambria Math" panose="02040503050406030204" charset="0"/>
                      </a:rPr>
                      <m:t>+</m:t>
                    </m:r>
                    <m:r>
                      <a:rPr lang="en-US" sz="2400" i="1">
                        <a:latin typeface="Cambria Math" panose="02040503050406030204" charset="0"/>
                        <a:ea typeface="宋体" panose="02010600030101010101" pitchFamily="2" charset="-122"/>
                        <a:cs typeface="Cambria Math" panose="02040503050406030204" charset="0"/>
                      </a:rPr>
                      <m:t>𝑏</m:t>
                    </m:r>
                    <m:r>
                      <a:rPr lang="en-US" sz="2400" i="1">
                        <a:latin typeface="Cambria Math" panose="02040503050406030204" charset="0"/>
                        <a:ea typeface="宋体" panose="02010600030101010101" pitchFamily="2" charset="-122"/>
                        <a:cs typeface="Cambria Math" panose="02040503050406030204" charset="0"/>
                      </a:rPr>
                      <m:t>+</m:t>
                    </m:r>
                    <m:r>
                      <a:rPr lang="en-US" sz="2400" i="1">
                        <a:latin typeface="Cambria Math" panose="02040503050406030204" charset="0"/>
                        <a:ea typeface="宋体" panose="02010600030101010101" pitchFamily="2" charset="-122"/>
                        <a:cs typeface="Cambria Math" panose="02040503050406030204" charset="0"/>
                      </a:rPr>
                      <m:t>𝑐</m:t>
                    </m:r>
                    <m:r>
                      <a:rPr lang="en-US" sz="2400" i="1">
                        <a:latin typeface="Cambria Math" panose="02040503050406030204" charset="0"/>
                        <a:ea typeface="宋体" panose="02010600030101010101" pitchFamily="2" charset="-122"/>
                        <a:cs typeface="Cambria Math" panose="02040503050406030204" charset="0"/>
                      </a:rPr>
                      <m:t>=0(</m:t>
                    </m:r>
                    <m:r>
                      <a:rPr lang="en-US" sz="2400" i="1">
                        <a:latin typeface="Cambria Math" panose="02040503050406030204" charset="0"/>
                        <a:ea typeface="宋体" panose="02010600030101010101" pitchFamily="2" charset="-122"/>
                        <a:cs typeface="Cambria Math" panose="02040503050406030204" charset="0"/>
                      </a:rPr>
                      <m:t>𝑎</m:t>
                    </m:r>
                    <m:r>
                      <a:rPr lang="en-US" sz="2400" i="1">
                        <a:latin typeface="Cambria Math" panose="02040503050406030204" charset="0"/>
                        <a:ea typeface="宋体" panose="02010600030101010101" pitchFamily="2" charset="-122"/>
                        <a:cs typeface="Cambria Math" panose="02040503050406030204" charset="0"/>
                      </a:rPr>
                      <m:t>≠0)</m:t>
                    </m:r>
                  </m:oMath>
                </a14:m>
                <a:r>
                  <a:rPr lang="en-US" altLang="zh-CN" sz="2400" b="1" dirty="0">
                    <a:latin typeface="宋体" panose="02010600030101010101" pitchFamily="2" charset="-122"/>
                    <a:ea typeface="宋体" panose="02010600030101010101" pitchFamily="2" charset="-122"/>
                    <a:cs typeface="Cambria Math" panose="02040503050406030204" charset="0"/>
                    <a:sym typeface="+mn-ea"/>
                  </a:rPr>
                  <a:t>.</a:t>
                </a:r>
                <a:endParaRPr lang="en-US" altLang="zh-CN" sz="2400" b="1" dirty="0">
                  <a:latin typeface="Cambria Math" panose="02040503050406030204" charset="0"/>
                  <a:ea typeface="宋体" panose="02010600030101010101" pitchFamily="2" charset="-122"/>
                  <a:cs typeface="Cambria Math" panose="02040503050406030204" charset="0"/>
                  <a:sym typeface="+mn-ea"/>
                </a:endParaRPr>
              </a:p>
            </p:txBody>
          </p:sp>
        </mc:Choice>
        <mc:Fallback xmlns="">
          <p:sp>
            <p:nvSpPr>
              <p:cNvPr id="5" name="文本框 4">
                <a:extLst>
                  <a:ext uri="{FF2B5EF4-FFF2-40B4-BE49-F238E27FC236}">
                    <a16:creationId xmlns:a16="http://schemas.microsoft.com/office/drawing/2014/main" id="{27FCA676-891C-8915-9F5D-2524AE1968FC}"/>
                  </a:ext>
                </a:extLst>
              </p:cNvPr>
              <p:cNvSpPr txBox="1">
                <a:spLocks noRot="1" noChangeAspect="1" noMove="1" noResize="1" noEditPoints="1" noAdjustHandles="1" noChangeArrowheads="1" noChangeShapeType="1" noTextEdit="1"/>
              </p:cNvSpPr>
              <p:nvPr/>
            </p:nvSpPr>
            <p:spPr>
              <a:xfrm>
                <a:off x="291988" y="1065846"/>
                <a:ext cx="11203305" cy="2512695"/>
              </a:xfrm>
              <a:prstGeom prst="rect">
                <a:avLst/>
              </a:prstGeom>
              <a:blipFill>
                <a:blip r:embed="rId2"/>
                <a:stretch>
                  <a:fillRect l="-906" t="-505" r="-2152" b="-1515"/>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C019C700-4F75-5484-7842-421C173C164E}"/>
              </a:ext>
            </a:extLst>
          </p:cNvPr>
          <p:cNvGrpSpPr/>
          <p:nvPr/>
        </p:nvGrpSpPr>
        <p:grpSpPr>
          <a:xfrm>
            <a:off x="384903" y="613091"/>
            <a:ext cx="6751993" cy="466090"/>
            <a:chOff x="3559" y="2307"/>
            <a:chExt cx="20583" cy="734"/>
          </a:xfrm>
        </p:grpSpPr>
        <p:sp>
          <p:nvSpPr>
            <p:cNvPr id="6" name="文本框 5">
              <a:extLst>
                <a:ext uri="{FF2B5EF4-FFF2-40B4-BE49-F238E27FC236}">
                  <a16:creationId xmlns:a16="http://schemas.microsoft.com/office/drawing/2014/main" id="{0774F780-0969-3238-69F8-EDE161FFD110}"/>
                </a:ext>
              </a:extLst>
            </p:cNvPr>
            <p:cNvSpPr txBox="1"/>
            <p:nvPr/>
          </p:nvSpPr>
          <p:spPr>
            <a:xfrm>
              <a:off x="3559" y="2316"/>
              <a:ext cx="20583" cy="725"/>
            </a:xfrm>
            <a:prstGeom prst="rect">
              <a:avLst/>
            </a:prstGeom>
            <a:noFill/>
          </p:spPr>
          <p:txBody>
            <a:bodyPr wrap="square" rtlCol="0">
              <a:spAutoFit/>
            </a:bodyPr>
            <a:lstStyle/>
            <a:p>
              <a:r>
                <a:rPr lang="zh-CN" altLang="en-US" sz="2400" b="1">
                  <a:latin typeface="宋体" panose="02010600030101010101" pitchFamily="2" charset="-122"/>
                  <a:ea typeface="宋体" panose="02010600030101010101" pitchFamily="2" charset="-122"/>
                </a:rPr>
                <a:t>题型一：充要条件的判断</a:t>
              </a:r>
            </a:p>
          </p:txBody>
        </p:sp>
        <p:sp>
          <p:nvSpPr>
            <p:cNvPr id="7" name="圆角矩形 6">
              <a:extLst>
                <a:ext uri="{FF2B5EF4-FFF2-40B4-BE49-F238E27FC236}">
                  <a16:creationId xmlns:a16="http://schemas.microsoft.com/office/drawing/2014/main" id="{0A8DE30F-44D9-A491-C6E6-009463F55724}"/>
                </a:ext>
              </a:extLst>
            </p:cNvPr>
            <p:cNvSpPr/>
            <p:nvPr/>
          </p:nvSpPr>
          <p:spPr>
            <a:xfrm>
              <a:off x="3559" y="2307"/>
              <a:ext cx="16787" cy="684"/>
            </a:xfrm>
            <a:prstGeom prst="roundRect">
              <a:avLst/>
            </a:prstGeom>
            <a:noFill/>
            <a:ln w="28575">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3CA56B8-B1B5-8196-6FED-F16E75C90293}"/>
                  </a:ext>
                </a:extLst>
              </p:cNvPr>
              <p:cNvSpPr txBox="1"/>
              <p:nvPr/>
            </p:nvSpPr>
            <p:spPr>
              <a:xfrm>
                <a:off x="386878" y="3309299"/>
                <a:ext cx="11228705" cy="3448685"/>
              </a:xfrm>
              <a:prstGeom prst="rect">
                <a:avLst/>
              </a:prstGeom>
              <a:noFill/>
            </p:spPr>
            <p:txBody>
              <a:bodyPr wrap="square" rtlCol="0">
                <a:spAutoFit/>
              </a:bodyPr>
              <a:lstStyle/>
              <a:p>
                <a:pPr>
                  <a:lnSpc>
                    <a:spcPct val="130000"/>
                  </a:lnSpc>
                </a:pPr>
                <a:r>
                  <a:rPr lang="zh-CN" altLang="en-US" sz="2400" b="1" dirty="0">
                    <a:solidFill>
                      <a:srgbClr val="FF0000"/>
                    </a:solidFill>
                    <a:latin typeface="宋体" panose="02010600030101010101" pitchFamily="2" charset="-122"/>
                    <a:ea typeface="宋体" panose="02010600030101010101" pitchFamily="2" charset="-122"/>
                  </a:rPr>
                  <a:t>解：</a:t>
                </a:r>
                <a:r>
                  <a:rPr lang="en-US" altLang="zh-CN" sz="2400" b="1" dirty="0">
                    <a:solidFill>
                      <a:srgbClr val="FF0000"/>
                    </a:solidFill>
                    <a:latin typeface="宋体" panose="02010600030101010101" pitchFamily="2" charset="-122"/>
                    <a:ea typeface="宋体" panose="02010600030101010101" pitchFamily="2" charset="-122"/>
                  </a:rPr>
                  <a:t>(1)</a:t>
                </a:r>
                <a:r>
                  <a:rPr lang="zh-CN" altLang="en-US" sz="2400" b="1" dirty="0">
                    <a:solidFill>
                      <a:srgbClr val="FF0000"/>
                    </a:solidFill>
                    <a:latin typeface="宋体" panose="02010600030101010101" pitchFamily="2" charset="-122"/>
                    <a:ea typeface="宋体" panose="02010600030101010101" pitchFamily="2" charset="-122"/>
                  </a:rPr>
                  <a:t>因为</a:t>
                </a:r>
                <a:r>
                  <a:rPr lang="en-US" altLang="zh-CN" sz="2400" b="1" dirty="0" err="1">
                    <a:solidFill>
                      <a:srgbClr val="FF0000"/>
                    </a:solidFill>
                    <a:latin typeface="宋体" panose="02010600030101010101" pitchFamily="2" charset="-122"/>
                    <a:ea typeface="宋体" panose="02010600030101010101" pitchFamily="2" charset="-122"/>
                    <a:cs typeface="Cambria Math" panose="02040503050406030204" charset="0"/>
                    <a:sym typeface="+mn-ea"/>
                  </a:rPr>
                  <a:t>对角线互相垂直</a:t>
                </a:r>
                <a:r>
                  <a:rPr lang="zh-CN" altLang="en-US"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且平分的四边形不一定是正方形</a:t>
                </a:r>
                <a:r>
                  <a:rPr lang="en-US" altLang="zh-CN"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a:t>
                </a:r>
                <a:r>
                  <a:rPr lang="zh-CN" altLang="en-US"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为什么</a:t>
                </a:r>
                <a:r>
                  <a:rPr lang="en-US" altLang="zh-CN"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a:t>
                </a:r>
                <a:r>
                  <a:rPr lang="zh-CN" altLang="en-US"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，所以</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r>
                      <a:rPr lang="en-US" sz="2400" b="1">
                        <a:solidFill>
                          <a:srgbClr val="FF0000"/>
                        </a:solidFill>
                        <a:latin typeface="Cambria Math" panose="02040503050406030204" charset="0"/>
                        <a:ea typeface="宋体" panose="02010600030101010101" pitchFamily="2" charset="-122"/>
                        <a:cs typeface="Cambria Math" panose="02040503050406030204" charset="0"/>
                      </a:rPr>
                      <m:t>⇏</m:t>
                    </m:r>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oMath>
                </a14:m>
                <a:r>
                  <a:rPr lang="zh-CN" altLang="en-US" sz="2400" dirty="0">
                    <a:solidFill>
                      <a:srgbClr val="FF0000"/>
                    </a:solidFill>
                    <a:latin typeface="Cambria Math" panose="02040503050406030204" charset="0"/>
                    <a:ea typeface="宋体" panose="02010600030101010101" pitchFamily="2" charset="-122"/>
                    <a:cs typeface="Cambria Math" panose="02040503050406030204" charset="0"/>
                    <a:sym typeface="+mn-ea"/>
                  </a:rPr>
                  <a:t>，</a:t>
                </a: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所以</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不</a:t>
                </a: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是</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的充要条件</a:t>
                </a:r>
                <a:r>
                  <a:rPr lang="en-US" altLang="zh-CN" sz="2400" b="1" dirty="0">
                    <a:solidFill>
                      <a:srgbClr val="FF0000"/>
                    </a:solidFill>
                    <a:latin typeface="Cambria Math" panose="02040503050406030204" charset="0"/>
                    <a:ea typeface="宋体" panose="02010600030101010101" pitchFamily="2" charset="-122"/>
                    <a:cs typeface="Cambria Math" panose="02040503050406030204" charset="0"/>
                    <a:sym typeface="+mn-ea"/>
                  </a:rPr>
                  <a:t>.</a:t>
                </a:r>
              </a:p>
              <a:p>
                <a:pPr>
                  <a:lnSpc>
                    <a:spcPct val="130000"/>
                  </a:lnSpc>
                </a:pPr>
                <a:r>
                  <a:rPr lang="en-US" altLang="zh-CN"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(2)</a:t>
                </a:r>
                <a:r>
                  <a:rPr lang="zh-CN" altLang="en-US"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因为</a:t>
                </a: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sz="2400" b="1" dirty="0" err="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若</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oMath>
                </a14:m>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sz="2400" b="1" dirty="0" err="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则</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是相似三角形的性质定理</a:t>
                </a:r>
                <a:r>
                  <a:rPr lang="en-US" altLang="zh-CN"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a:t>
                </a: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sz="2400" b="1" dirty="0" err="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若</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sz="2400" b="1" dirty="0" err="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则</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oMath>
                </a14:m>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是相似三角形的判定定理</a:t>
                </a:r>
                <a:r>
                  <a:rPr lang="en-US" altLang="zh-CN"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a:t>
                </a:r>
                <a:r>
                  <a:rPr lang="zh-CN" altLang="en-US"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所以它们均为真命题，即</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r>
                      <a:rPr lang="en-US" sz="2400" b="1">
                        <a:solidFill>
                          <a:srgbClr val="FF0000"/>
                        </a:solidFill>
                        <a:latin typeface="Cambria Math" panose="02040503050406030204" charset="0"/>
                        <a:ea typeface="宋体" panose="02010600030101010101" pitchFamily="2" charset="-122"/>
                        <a:cs typeface="Cambria Math" panose="02040503050406030204" charset="0"/>
                      </a:rPr>
                      <m:t>⇔</m:t>
                    </m:r>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zh-CN" altLang="en-US" sz="2400" dirty="0">
                    <a:solidFill>
                      <a:srgbClr val="FF0000"/>
                    </a:solidFill>
                    <a:latin typeface="Cambria Math" panose="02040503050406030204" charset="0"/>
                    <a:ea typeface="宋体" panose="02010600030101010101" pitchFamily="2" charset="-122"/>
                    <a:cs typeface="Cambria Math" panose="02040503050406030204" charset="0"/>
                  </a:rPr>
                  <a:t>，</a:t>
                </a: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所以</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是</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的充要条件</a:t>
                </a:r>
                <a:r>
                  <a:rPr lang="en-US" altLang="zh-CN" sz="2400" b="1" dirty="0">
                    <a:solidFill>
                      <a:srgbClr val="FF0000"/>
                    </a:solidFill>
                    <a:latin typeface="Cambria Math" panose="02040503050406030204" charset="0"/>
                    <a:ea typeface="宋体" panose="02010600030101010101" pitchFamily="2" charset="-122"/>
                    <a:cs typeface="Cambria Math" panose="02040503050406030204" charset="0"/>
                    <a:sym typeface="+mn-ea"/>
                  </a:rPr>
                  <a:t>.</a:t>
                </a:r>
                <a:endParaRPr lang="en-US" altLang="zh-CN"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endParaRPr>
              </a:p>
              <a:p>
                <a:pPr>
                  <a:lnSpc>
                    <a:spcPct val="130000"/>
                  </a:lnSpc>
                </a:pPr>
                <a:r>
                  <a:rPr lang="en-US" altLang="zh-CN"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(3)</a:t>
                </a:r>
                <a:r>
                  <a:rPr lang="zh-CN" altLang="en-US"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因为</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𝑥𝑦</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&gt;0</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时</a:t>
                </a:r>
                <a:r>
                  <a:rPr lang="zh-CN" altLang="en-US" sz="2400" dirty="0">
                    <a:solidFill>
                      <a:srgbClr val="FF0000"/>
                    </a:solidFill>
                    <a:latin typeface="Cambria Math" panose="02040503050406030204" charset="0"/>
                    <a:ea typeface="宋体" panose="02010600030101010101" pitchFamily="2" charset="-122"/>
                    <a:cs typeface="Cambria Math" panose="02040503050406030204" charset="0"/>
                    <a:sym typeface="+mn-ea"/>
                  </a:rPr>
                  <a:t>，</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𝑥</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&gt;0</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𝑦</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&gt;0</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不一定成立</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为什么</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，所以</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r>
                      <a:rPr lang="en-US" sz="2400" b="1">
                        <a:solidFill>
                          <a:srgbClr val="FF0000"/>
                        </a:solidFill>
                        <a:latin typeface="Cambria Math" panose="02040503050406030204" charset="0"/>
                        <a:ea typeface="宋体" panose="02010600030101010101" pitchFamily="2" charset="-122"/>
                        <a:cs typeface="Cambria Math" panose="02040503050406030204" charset="0"/>
                      </a:rPr>
                      <m:t>⇏</m:t>
                    </m:r>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zh-CN" altLang="en-US" sz="2400" dirty="0">
                    <a:solidFill>
                      <a:srgbClr val="FF0000"/>
                    </a:solidFill>
                    <a:latin typeface="Cambria Math" panose="02040503050406030204" charset="0"/>
                    <a:ea typeface="宋体" panose="02010600030101010101" pitchFamily="2" charset="-122"/>
                    <a:cs typeface="Cambria Math" panose="02040503050406030204" charset="0"/>
                  </a:rPr>
                  <a:t>，</a:t>
                </a: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所以</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不是</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的充要条件</a:t>
                </a:r>
                <a:r>
                  <a:rPr lang="en-US" altLang="zh-CN" sz="2400" b="1" dirty="0">
                    <a:solidFill>
                      <a:srgbClr val="FF0000"/>
                    </a:solidFill>
                    <a:latin typeface="Cambria Math" panose="02040503050406030204" charset="0"/>
                    <a:ea typeface="宋体" panose="02010600030101010101" pitchFamily="2" charset="-122"/>
                    <a:cs typeface="Cambria Math" panose="02040503050406030204" charset="0"/>
                    <a:sym typeface="+mn-ea"/>
                  </a:rPr>
                  <a:t>.</a:t>
                </a:r>
                <a:endParaRPr lang="zh-CN" altLang="en-US" sz="2400" dirty="0">
                  <a:solidFill>
                    <a:srgbClr val="FF0000"/>
                  </a:solidFill>
                  <a:latin typeface="Cambria Math" panose="02040503050406030204" charset="0"/>
                  <a:ea typeface="宋体" panose="02010600030101010101" pitchFamily="2" charset="-122"/>
                  <a:cs typeface="Cambria Math" panose="02040503050406030204" charset="0"/>
                  <a:sym typeface="+mn-ea"/>
                </a:endParaRPr>
              </a:p>
              <a:p>
                <a:pPr>
                  <a:lnSpc>
                    <a:spcPct val="130000"/>
                  </a:lnSpc>
                </a:pPr>
                <a:r>
                  <a:rPr lang="en-US" altLang="zh-CN"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(4)</a:t>
                </a:r>
                <a:r>
                  <a:rPr lang="zh-CN" altLang="en-US"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因为</a:t>
                </a: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sz="2400" b="1" dirty="0" err="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若</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oMath>
                </a14:m>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sz="2400" b="1" dirty="0" err="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则</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与</a:t>
                </a: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sz="2400" b="1" dirty="0" err="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若</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sz="2400" b="1" dirty="0" err="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则</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oMath>
                </a14:m>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均为真命题，即</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r>
                      <a:rPr lang="en-US" sz="2400" b="1">
                        <a:solidFill>
                          <a:srgbClr val="FF0000"/>
                        </a:solidFill>
                        <a:latin typeface="Cambria Math" panose="02040503050406030204" charset="0"/>
                        <a:ea typeface="宋体" panose="02010600030101010101" pitchFamily="2" charset="-122"/>
                        <a:cs typeface="Cambria Math" panose="02040503050406030204" charset="0"/>
                      </a:rPr>
                      <m:t>⇔</m:t>
                    </m:r>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zh-CN" altLang="en-US" sz="2400" dirty="0">
                    <a:solidFill>
                      <a:srgbClr val="FF0000"/>
                    </a:solidFill>
                    <a:latin typeface="Cambria Math" panose="02040503050406030204" charset="0"/>
                    <a:ea typeface="宋体" panose="02010600030101010101" pitchFamily="2" charset="-122"/>
                    <a:cs typeface="Cambria Math" panose="02040503050406030204" charset="0"/>
                    <a:sym typeface="+mn-ea"/>
                  </a:rPr>
                  <a:t>，</a:t>
                </a: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所以</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是</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的充要条件</a:t>
                </a:r>
                <a:r>
                  <a:rPr lang="en-US" altLang="zh-CN" sz="2400" b="1" dirty="0">
                    <a:solidFill>
                      <a:srgbClr val="FF0000"/>
                    </a:solidFill>
                    <a:latin typeface="Cambria Math" panose="02040503050406030204" charset="0"/>
                    <a:ea typeface="宋体" panose="02010600030101010101" pitchFamily="2" charset="-122"/>
                    <a:cs typeface="Cambria Math" panose="02040503050406030204" charset="0"/>
                    <a:sym typeface="+mn-ea"/>
                  </a:rPr>
                  <a:t>.</a:t>
                </a:r>
              </a:p>
            </p:txBody>
          </p:sp>
        </mc:Choice>
        <mc:Fallback xmlns="">
          <p:sp>
            <p:nvSpPr>
              <p:cNvPr id="8" name="文本框 7">
                <a:extLst>
                  <a:ext uri="{FF2B5EF4-FFF2-40B4-BE49-F238E27FC236}">
                    <a16:creationId xmlns:a16="http://schemas.microsoft.com/office/drawing/2014/main" id="{F3CA56B8-B1B5-8196-6FED-F16E75C90293}"/>
                  </a:ext>
                </a:extLst>
              </p:cNvPr>
              <p:cNvSpPr txBox="1">
                <a:spLocks noRot="1" noChangeAspect="1" noMove="1" noResize="1" noEditPoints="1" noAdjustHandles="1" noChangeArrowheads="1" noChangeShapeType="1" noTextEdit="1"/>
              </p:cNvSpPr>
              <p:nvPr/>
            </p:nvSpPr>
            <p:spPr>
              <a:xfrm>
                <a:off x="386878" y="3309299"/>
                <a:ext cx="11228705" cy="3448685"/>
              </a:xfrm>
              <a:prstGeom prst="rect">
                <a:avLst/>
              </a:prstGeom>
              <a:blipFill>
                <a:blip r:embed="rId3"/>
                <a:stretch>
                  <a:fillRect l="-791" t="-366" r="-565" b="-21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9040431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OS" val="Unix 3.10 unknown"/>
  <p:tag name="AS_RELEASE_DATE" val="2023.03.31"/>
  <p:tag name="AS_TITLE" val="Aspose.Slides for Java"/>
  <p:tag name="AS_VERSION" val="23.3"/>
  <p:tag name="COMMONDATA" val="eyJoZGlkIjoiMjc3NTg4MzNhMTY1YTk0M2EwNTRmNTBkMjcwNTBiOTcifQ=="/>
  <p:tag name="KSO_WPP_MARK_KEY" val="b033e577-0897-4d6c-94ee-dd5bf1a28856"/>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00.xml><?xml version="1.0" encoding="utf-8"?>
<p:tagLst xmlns:a="http://schemas.openxmlformats.org/drawingml/2006/main" xmlns:r="http://schemas.openxmlformats.org/officeDocument/2006/relationships" xmlns:p="http://schemas.openxmlformats.org/presentationml/2006/main">
  <p:tag name="AS_UNIQUEID" val="412"/>
</p:tagLst>
</file>

<file path=ppt/tags/tag101.xml><?xml version="1.0" encoding="utf-8"?>
<p:tagLst xmlns:a="http://schemas.openxmlformats.org/drawingml/2006/main" xmlns:r="http://schemas.openxmlformats.org/officeDocument/2006/relationships" xmlns:p="http://schemas.openxmlformats.org/presentationml/2006/main">
  <p:tag name="AS_UNIQUEID" val="405"/>
</p:tagLst>
</file>

<file path=ppt/tags/tag102.xml><?xml version="1.0" encoding="utf-8"?>
<p:tagLst xmlns:a="http://schemas.openxmlformats.org/drawingml/2006/main" xmlns:r="http://schemas.openxmlformats.org/officeDocument/2006/relationships" xmlns:p="http://schemas.openxmlformats.org/presentationml/2006/main">
  <p:tag name="AS_UNIQUEID" val="406"/>
</p:tagLst>
</file>

<file path=ppt/tags/tag103.xml><?xml version="1.0" encoding="utf-8"?>
<p:tagLst xmlns:a="http://schemas.openxmlformats.org/drawingml/2006/main" xmlns:r="http://schemas.openxmlformats.org/officeDocument/2006/relationships" xmlns:p="http://schemas.openxmlformats.org/presentationml/2006/main">
  <p:tag name="AS_UNIQUEID" val="407"/>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l1-3"/>
  <p:tag name="KSO_WM_SLIDE_COLORSCHEME_VERSION" val="3.2"/>
  <p:tag name="KSO_WM_SLIDE_DIAGTYPE" val="l"/>
  <p:tag name="KSO_WM_SLIDE_ID" val="custom20204426_26"/>
  <p:tag name="KSO_WM_SLIDE_INDEX" val="26"/>
  <p:tag name="KSO_WM_SLIDE_ITEM_CNT" val="3"/>
  <p:tag name="KSO_WM_SLIDE_LAYOUT" val="a_i_l"/>
  <p:tag name="KSO_WM_SLIDE_LAYOUT_CNT" val="1_1_1"/>
  <p:tag name="KSO_WM_SLIDE_POSITION" val="54.3*115.4"/>
  <p:tag name="KSO_WM_SLIDE_SIZE" val="851.397*345.2"/>
  <p:tag name="KSO_WM_SLIDE_SUBTYPE" val="diag"/>
  <p:tag name="KSO_WM_SLIDE_TYPE" val="text"/>
  <p:tag name="KSO_WM_SPECIAL_SOURCE" val="bdnull"/>
  <p:tag name="KSO_WM_TAG_VERSION" val="1.0"/>
  <p:tag name="KSO_WM_TEMPLATE_CATEGORY" val="custom"/>
  <p:tag name="KSO_WM_TEMPLATE_COLOR_TYPE" val="1"/>
  <p:tag name="KSO_WM_TEMPLATE_INDEX" val="20204426"/>
  <p:tag name="KSO_WM_TEMPLATE_MASTER_TYPE" val="1"/>
  <p:tag name="KSO_WM_TEMPLATE_SUBCATEGORY" val="0"/>
</p:tagLst>
</file>

<file path=ppt/tags/tag105.xml><?xml version="1.0" encoding="utf-8"?>
<p:tagLst xmlns:a="http://schemas.openxmlformats.org/drawingml/2006/main" xmlns:r="http://schemas.openxmlformats.org/officeDocument/2006/relationships" xmlns:p="http://schemas.openxmlformats.org/presentationml/2006/main">
  <p:tag name="AS_UNIQUEID" val="418"/>
</p:tagLst>
</file>

<file path=ppt/tags/tag106.xml><?xml version="1.0" encoding="utf-8"?>
<p:tagLst xmlns:a="http://schemas.openxmlformats.org/drawingml/2006/main" xmlns:r="http://schemas.openxmlformats.org/officeDocument/2006/relationships" xmlns:p="http://schemas.openxmlformats.org/presentationml/2006/main">
  <p:tag name="AS_UNIQUEID" val="419"/>
</p:tagLst>
</file>

<file path=ppt/tags/tag107.xml><?xml version="1.0" encoding="utf-8"?>
<p:tagLst xmlns:a="http://schemas.openxmlformats.org/drawingml/2006/main" xmlns:r="http://schemas.openxmlformats.org/officeDocument/2006/relationships" xmlns:p="http://schemas.openxmlformats.org/presentationml/2006/main">
  <p:tag name="AS_UNIQUEID" val="414"/>
</p:tagLst>
</file>

<file path=ppt/tags/tag108.xml><?xml version="1.0" encoding="utf-8"?>
<p:tagLst xmlns:a="http://schemas.openxmlformats.org/drawingml/2006/main" xmlns:r="http://schemas.openxmlformats.org/officeDocument/2006/relationships" xmlns:p="http://schemas.openxmlformats.org/presentationml/2006/main">
  <p:tag name="AS_UNIQUEID" val="415"/>
</p:tagLst>
</file>

<file path=ppt/tags/tag109.xml><?xml version="1.0" encoding="utf-8"?>
<p:tagLst xmlns:a="http://schemas.openxmlformats.org/drawingml/2006/main" xmlns:r="http://schemas.openxmlformats.org/officeDocument/2006/relationships" xmlns:p="http://schemas.openxmlformats.org/presentationml/2006/main">
  <p:tag name="AS_UNIQUEID" val="416"/>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AS_UNIQUEID" val="305"/>
</p:tagLst>
</file>

<file path=ppt/tags/tag18.xml><?xml version="1.0" encoding="utf-8"?>
<p:tagLst xmlns:a="http://schemas.openxmlformats.org/drawingml/2006/main" xmlns:r="http://schemas.openxmlformats.org/officeDocument/2006/relationships" xmlns:p="http://schemas.openxmlformats.org/presentationml/2006/main">
  <p:tag name="AS_UNIQUEID" val="311"/>
</p:tagLst>
</file>

<file path=ppt/tags/tag19.xml><?xml version="1.0" encoding="utf-8"?>
<p:tagLst xmlns:a="http://schemas.openxmlformats.org/drawingml/2006/main" xmlns:r="http://schemas.openxmlformats.org/officeDocument/2006/relationships" xmlns:p="http://schemas.openxmlformats.org/presentationml/2006/main">
  <p:tag name="AS_UNIQUEID" val="312"/>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2691"/>
  <p:tag name="KSO_WM_UNIT_COMPATIBLE" val="0"/>
  <p:tag name="KSO_WM_UNIT_DIAGRAM_ISNUMVISUAL" val="0"/>
  <p:tag name="KSO_WM_UNIT_DIAGRAM_ISREFERUNIT" val="0"/>
  <p:tag name="KSO_WM_UNIT_HIGHLIGHT" val="0"/>
  <p:tag name="KSO_WM_UNIT_ID" val="_0**"/>
  <p:tag name="KSO_WM_UNIT_LAYERLEVEL" val="1"/>
</p:tagLst>
</file>

<file path=ppt/tags/tag20.xml><?xml version="1.0" encoding="utf-8"?>
<p:tagLst xmlns:a="http://schemas.openxmlformats.org/drawingml/2006/main" xmlns:r="http://schemas.openxmlformats.org/officeDocument/2006/relationships" xmlns:p="http://schemas.openxmlformats.org/presentationml/2006/main">
  <p:tag name="AS_UNIQUEID" val="306"/>
</p:tagLst>
</file>

<file path=ppt/tags/tag21.xml><?xml version="1.0" encoding="utf-8"?>
<p:tagLst xmlns:a="http://schemas.openxmlformats.org/drawingml/2006/main" xmlns:r="http://schemas.openxmlformats.org/officeDocument/2006/relationships" xmlns:p="http://schemas.openxmlformats.org/presentationml/2006/main">
  <p:tag name="AS_UNIQUEID" val="307"/>
</p:tagLst>
</file>

<file path=ppt/tags/tag22.xml><?xml version="1.0" encoding="utf-8"?>
<p:tagLst xmlns:a="http://schemas.openxmlformats.org/drawingml/2006/main" xmlns:r="http://schemas.openxmlformats.org/officeDocument/2006/relationships" xmlns:p="http://schemas.openxmlformats.org/presentationml/2006/main">
  <p:tag name="AS_UNIQUEID" val="308"/>
</p:tagLst>
</file>

<file path=ppt/tags/tag23.xml><?xml version="1.0" encoding="utf-8"?>
<p:tagLst xmlns:a="http://schemas.openxmlformats.org/drawingml/2006/main" xmlns:r="http://schemas.openxmlformats.org/officeDocument/2006/relationships" xmlns:p="http://schemas.openxmlformats.org/presentationml/2006/main">
  <p:tag name="AS_UNIQUEID" val="309"/>
</p:tagLst>
</file>

<file path=ppt/tags/tag24.xml><?xml version="1.0" encoding="utf-8"?>
<p:tagLst xmlns:a="http://schemas.openxmlformats.org/drawingml/2006/main" xmlns:r="http://schemas.openxmlformats.org/officeDocument/2006/relationships" xmlns:p="http://schemas.openxmlformats.org/presentationml/2006/main">
  <p:tag name="AS_UNIQUEID" val="310"/>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26.xml><?xml version="1.0" encoding="utf-8"?>
<p:tagLst xmlns:a="http://schemas.openxmlformats.org/drawingml/2006/main" xmlns:r="http://schemas.openxmlformats.org/officeDocument/2006/relationships" xmlns:p="http://schemas.openxmlformats.org/presentationml/2006/main">
  <p:tag name="AS_UNIQUEID" val="472"/>
</p:tagLst>
</file>

<file path=ppt/tags/tag27.xml><?xml version="1.0" encoding="utf-8"?>
<p:tagLst xmlns:a="http://schemas.openxmlformats.org/drawingml/2006/main" xmlns:r="http://schemas.openxmlformats.org/officeDocument/2006/relationships" xmlns:p="http://schemas.openxmlformats.org/presentationml/2006/main">
  <p:tag name="AS_UNIQUEID" val="477"/>
</p:tagLst>
</file>

<file path=ppt/tags/tag28.xml><?xml version="1.0" encoding="utf-8"?>
<p:tagLst xmlns:a="http://schemas.openxmlformats.org/drawingml/2006/main" xmlns:r="http://schemas.openxmlformats.org/officeDocument/2006/relationships" xmlns:p="http://schemas.openxmlformats.org/presentationml/2006/main">
  <p:tag name="AS_UNIQUEID" val="482"/>
</p:tagLst>
</file>

<file path=ppt/tags/tag29.xml><?xml version="1.0" encoding="utf-8"?>
<p:tagLst xmlns:a="http://schemas.openxmlformats.org/drawingml/2006/main" xmlns:r="http://schemas.openxmlformats.org/officeDocument/2006/relationships" xmlns:p="http://schemas.openxmlformats.org/presentationml/2006/main">
  <p:tag name="AS_UNIQUEID" val="488"/>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2691"/>
  <p:tag name="KSO_WM_UNIT_COMPATIBLE" val="0"/>
  <p:tag name="KSO_WM_UNIT_DIAGRAM_ISNUMVISUAL" val="0"/>
  <p:tag name="KSO_WM_UNIT_DIAGRAM_ISREFERUNIT" val="0"/>
  <p:tag name="KSO_WM_UNIT_HIGHLIGHT" val="0"/>
  <p:tag name="KSO_WM_UNIT_ID" val="_0**"/>
  <p:tag name="KSO_WM_UNIT_LAYERLEVEL" val="1"/>
</p:tagLst>
</file>

<file path=ppt/tags/tag30.xml><?xml version="1.0" encoding="utf-8"?>
<p:tagLst xmlns:a="http://schemas.openxmlformats.org/drawingml/2006/main" xmlns:r="http://schemas.openxmlformats.org/officeDocument/2006/relationships" xmlns:p="http://schemas.openxmlformats.org/presentationml/2006/main">
  <p:tag name="AS_UNIQUEID" val="491"/>
</p:tagLst>
</file>

<file path=ppt/tags/tag31.xml><?xml version="1.0" encoding="utf-8"?>
<p:tagLst xmlns:a="http://schemas.openxmlformats.org/drawingml/2006/main" xmlns:r="http://schemas.openxmlformats.org/officeDocument/2006/relationships" xmlns:p="http://schemas.openxmlformats.org/presentationml/2006/main">
  <p:tag name="AS_UNIQUEID" val="489"/>
</p:tagLst>
</file>

<file path=ppt/tags/tag32.xml><?xml version="1.0" encoding="utf-8"?>
<p:tagLst xmlns:a="http://schemas.openxmlformats.org/drawingml/2006/main" xmlns:r="http://schemas.openxmlformats.org/officeDocument/2006/relationships" xmlns:p="http://schemas.openxmlformats.org/presentationml/2006/main">
  <p:tag name="AS_UNIQUEID" val="490"/>
</p:tagLst>
</file>

<file path=ppt/tags/tag33.xml><?xml version="1.0" encoding="utf-8"?>
<p:tagLst xmlns:a="http://schemas.openxmlformats.org/drawingml/2006/main" xmlns:r="http://schemas.openxmlformats.org/officeDocument/2006/relationships" xmlns:p="http://schemas.openxmlformats.org/presentationml/2006/main">
  <p:tag name="AS_UNIQUEID" val="483"/>
</p:tagLst>
</file>

<file path=ppt/tags/tag34.xml><?xml version="1.0" encoding="utf-8"?>
<p:tagLst xmlns:a="http://schemas.openxmlformats.org/drawingml/2006/main" xmlns:r="http://schemas.openxmlformats.org/officeDocument/2006/relationships" xmlns:p="http://schemas.openxmlformats.org/presentationml/2006/main">
  <p:tag name="AS_UNIQUEID" val="486"/>
</p:tagLst>
</file>

<file path=ppt/tags/tag35.xml><?xml version="1.0" encoding="utf-8"?>
<p:tagLst xmlns:a="http://schemas.openxmlformats.org/drawingml/2006/main" xmlns:r="http://schemas.openxmlformats.org/officeDocument/2006/relationships" xmlns:p="http://schemas.openxmlformats.org/presentationml/2006/main">
  <p:tag name="AS_UNIQUEID" val="487"/>
</p:tagLst>
</file>

<file path=ppt/tags/tag36.xml><?xml version="1.0" encoding="utf-8"?>
<p:tagLst xmlns:a="http://schemas.openxmlformats.org/drawingml/2006/main" xmlns:r="http://schemas.openxmlformats.org/officeDocument/2006/relationships" xmlns:p="http://schemas.openxmlformats.org/presentationml/2006/main">
  <p:tag name="AS_UNIQUEID" val="484"/>
</p:tagLst>
</file>

<file path=ppt/tags/tag37.xml><?xml version="1.0" encoding="utf-8"?>
<p:tagLst xmlns:a="http://schemas.openxmlformats.org/drawingml/2006/main" xmlns:r="http://schemas.openxmlformats.org/officeDocument/2006/relationships" xmlns:p="http://schemas.openxmlformats.org/presentationml/2006/main">
  <p:tag name="AS_UNIQUEID" val="485"/>
</p:tagLst>
</file>

<file path=ppt/tags/tag38.xml><?xml version="1.0" encoding="utf-8"?>
<p:tagLst xmlns:a="http://schemas.openxmlformats.org/drawingml/2006/main" xmlns:r="http://schemas.openxmlformats.org/officeDocument/2006/relationships" xmlns:p="http://schemas.openxmlformats.org/presentationml/2006/main">
  <p:tag name="AS_UNIQUEID" val="478"/>
</p:tagLst>
</file>

<file path=ppt/tags/tag39.xml><?xml version="1.0" encoding="utf-8"?>
<p:tagLst xmlns:a="http://schemas.openxmlformats.org/drawingml/2006/main" xmlns:r="http://schemas.openxmlformats.org/officeDocument/2006/relationships" xmlns:p="http://schemas.openxmlformats.org/presentationml/2006/main">
  <p:tag name="AS_UNIQUEID" val="479"/>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40.xml><?xml version="1.0" encoding="utf-8"?>
<p:tagLst xmlns:a="http://schemas.openxmlformats.org/drawingml/2006/main" xmlns:r="http://schemas.openxmlformats.org/officeDocument/2006/relationships" xmlns:p="http://schemas.openxmlformats.org/presentationml/2006/main">
  <p:tag name="AS_UNIQUEID" val="480"/>
</p:tagLst>
</file>

<file path=ppt/tags/tag41.xml><?xml version="1.0" encoding="utf-8"?>
<p:tagLst xmlns:a="http://schemas.openxmlformats.org/drawingml/2006/main" xmlns:r="http://schemas.openxmlformats.org/officeDocument/2006/relationships" xmlns:p="http://schemas.openxmlformats.org/presentationml/2006/main">
  <p:tag name="AS_UNIQUEID" val="481"/>
</p:tagLst>
</file>

<file path=ppt/tags/tag42.xml><?xml version="1.0" encoding="utf-8"?>
<p:tagLst xmlns:a="http://schemas.openxmlformats.org/drawingml/2006/main" xmlns:r="http://schemas.openxmlformats.org/officeDocument/2006/relationships" xmlns:p="http://schemas.openxmlformats.org/presentationml/2006/main">
  <p:tag name="AS_UNIQUEID" val="473"/>
</p:tagLst>
</file>

<file path=ppt/tags/tag43.xml><?xml version="1.0" encoding="utf-8"?>
<p:tagLst xmlns:a="http://schemas.openxmlformats.org/drawingml/2006/main" xmlns:r="http://schemas.openxmlformats.org/officeDocument/2006/relationships" xmlns:p="http://schemas.openxmlformats.org/presentationml/2006/main">
  <p:tag name="AS_UNIQUEID" val="474"/>
</p:tagLst>
</file>

<file path=ppt/tags/tag44.xml><?xml version="1.0" encoding="utf-8"?>
<p:tagLst xmlns:a="http://schemas.openxmlformats.org/drawingml/2006/main" xmlns:r="http://schemas.openxmlformats.org/officeDocument/2006/relationships" xmlns:p="http://schemas.openxmlformats.org/presentationml/2006/main">
  <p:tag name="AS_UNIQUEID" val="475"/>
</p:tagLst>
</file>

<file path=ppt/tags/tag45.xml><?xml version="1.0" encoding="utf-8"?>
<p:tagLst xmlns:a="http://schemas.openxmlformats.org/drawingml/2006/main" xmlns:r="http://schemas.openxmlformats.org/officeDocument/2006/relationships" xmlns:p="http://schemas.openxmlformats.org/presentationml/2006/main">
  <p:tag name="AS_UNIQUEID" val="476"/>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AS_UNIQUEID" val="280"/>
</p:tagLst>
</file>

<file path=ppt/tags/tag49.xml><?xml version="1.0" encoding="utf-8"?>
<p:tagLst xmlns:a="http://schemas.openxmlformats.org/drawingml/2006/main" xmlns:r="http://schemas.openxmlformats.org/officeDocument/2006/relationships" xmlns:p="http://schemas.openxmlformats.org/presentationml/2006/main">
  <p:tag name="AS_UNIQUEID" val="10"/>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50.xml><?xml version="1.0" encoding="utf-8"?>
<p:tagLst xmlns:a="http://schemas.openxmlformats.org/drawingml/2006/main" xmlns:r="http://schemas.openxmlformats.org/officeDocument/2006/relationships" xmlns:p="http://schemas.openxmlformats.org/presentationml/2006/main">
  <p:tag name="AS_UNIQUEID" val="281"/>
</p:tagLst>
</file>

<file path=ppt/tags/tag51.xml><?xml version="1.0" encoding="utf-8"?>
<p:tagLst xmlns:a="http://schemas.openxmlformats.org/drawingml/2006/main" xmlns:r="http://schemas.openxmlformats.org/officeDocument/2006/relationships" xmlns:p="http://schemas.openxmlformats.org/presentationml/2006/main">
  <p:tag name="AS_UNIQUEID" val="282"/>
</p:tagLst>
</file>

<file path=ppt/tags/tag52.xml><?xml version="1.0" encoding="utf-8"?>
<p:tagLst xmlns:a="http://schemas.openxmlformats.org/drawingml/2006/main" xmlns:r="http://schemas.openxmlformats.org/officeDocument/2006/relationships" xmlns:p="http://schemas.openxmlformats.org/presentationml/2006/main">
  <p:tag name="AS_UNIQUEID" val="283"/>
</p:tagLst>
</file>

<file path=ppt/tags/tag53.xml><?xml version="1.0" encoding="utf-8"?>
<p:tagLst xmlns:a="http://schemas.openxmlformats.org/drawingml/2006/main" xmlns:r="http://schemas.openxmlformats.org/officeDocument/2006/relationships" xmlns:p="http://schemas.openxmlformats.org/presentationml/2006/main">
  <p:tag name="AS_UNIQUEID" val="284"/>
</p:tagLst>
</file>

<file path=ppt/tags/tag54.xml><?xml version="1.0" encoding="utf-8"?>
<p:tagLst xmlns:a="http://schemas.openxmlformats.org/drawingml/2006/main" xmlns:r="http://schemas.openxmlformats.org/officeDocument/2006/relationships" xmlns:p="http://schemas.openxmlformats.org/presentationml/2006/main">
  <p:tag name="AS_UNIQUEID" val="285"/>
</p:tagLst>
</file>

<file path=ppt/tags/tag55.xml><?xml version="1.0" encoding="utf-8"?>
<p:tagLst xmlns:a="http://schemas.openxmlformats.org/drawingml/2006/main" xmlns:r="http://schemas.openxmlformats.org/officeDocument/2006/relationships" xmlns:p="http://schemas.openxmlformats.org/presentationml/2006/main">
  <p:tag name="AS_UNIQUEID" val="291"/>
</p:tagLst>
</file>

<file path=ppt/tags/tag56.xml><?xml version="1.0" encoding="utf-8"?>
<p:tagLst xmlns:a="http://schemas.openxmlformats.org/drawingml/2006/main" xmlns:r="http://schemas.openxmlformats.org/officeDocument/2006/relationships" xmlns:p="http://schemas.openxmlformats.org/presentationml/2006/main">
  <p:tag name="AS_UNIQUEID" val="292"/>
</p:tagLst>
</file>

<file path=ppt/tags/tag57.xml><?xml version="1.0" encoding="utf-8"?>
<p:tagLst xmlns:a="http://schemas.openxmlformats.org/drawingml/2006/main" xmlns:r="http://schemas.openxmlformats.org/officeDocument/2006/relationships" xmlns:p="http://schemas.openxmlformats.org/presentationml/2006/main">
  <p:tag name="AS_UNIQUEID" val="293"/>
</p:tagLst>
</file>

<file path=ppt/tags/tag58.xml><?xml version="1.0" encoding="utf-8"?>
<p:tagLst xmlns:a="http://schemas.openxmlformats.org/drawingml/2006/main" xmlns:r="http://schemas.openxmlformats.org/officeDocument/2006/relationships" xmlns:p="http://schemas.openxmlformats.org/presentationml/2006/main">
  <p:tag name="AS_UNIQUEID" val="294"/>
</p:tagLst>
</file>

<file path=ppt/tags/tag59.xml><?xml version="1.0" encoding="utf-8"?>
<p:tagLst xmlns:a="http://schemas.openxmlformats.org/drawingml/2006/main" xmlns:r="http://schemas.openxmlformats.org/officeDocument/2006/relationships" xmlns:p="http://schemas.openxmlformats.org/presentationml/2006/main">
  <p:tag name="AS_UNIQUEID" val="295"/>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0.xml><?xml version="1.0" encoding="utf-8"?>
<p:tagLst xmlns:a="http://schemas.openxmlformats.org/drawingml/2006/main" xmlns:r="http://schemas.openxmlformats.org/officeDocument/2006/relationships" xmlns:p="http://schemas.openxmlformats.org/presentationml/2006/main">
  <p:tag name="AS_UNIQUEID" val="298"/>
</p:tagLst>
</file>

<file path=ppt/tags/tag61.xml><?xml version="1.0" encoding="utf-8"?>
<p:tagLst xmlns:a="http://schemas.openxmlformats.org/drawingml/2006/main" xmlns:r="http://schemas.openxmlformats.org/officeDocument/2006/relationships" xmlns:p="http://schemas.openxmlformats.org/presentationml/2006/main">
  <p:tag name="AS_UNIQUEID" val="296"/>
</p:tagLst>
</file>

<file path=ppt/tags/tag62.xml><?xml version="1.0" encoding="utf-8"?>
<p:tagLst xmlns:a="http://schemas.openxmlformats.org/drawingml/2006/main" xmlns:r="http://schemas.openxmlformats.org/officeDocument/2006/relationships" xmlns:p="http://schemas.openxmlformats.org/presentationml/2006/main">
  <p:tag name="AS_UNIQUEID" val="297"/>
</p:tagLst>
</file>

<file path=ppt/tags/tag63.xml><?xml version="1.0" encoding="utf-8"?>
<p:tagLst xmlns:a="http://schemas.openxmlformats.org/drawingml/2006/main" xmlns:r="http://schemas.openxmlformats.org/officeDocument/2006/relationships" xmlns:p="http://schemas.openxmlformats.org/presentationml/2006/main">
  <p:tag name="AS_UNIQUEID" val="304"/>
</p:tagLst>
</file>

<file path=ppt/tags/tag64.xml><?xml version="1.0" encoding="utf-8"?>
<p:tagLst xmlns:a="http://schemas.openxmlformats.org/drawingml/2006/main" xmlns:r="http://schemas.openxmlformats.org/officeDocument/2006/relationships" xmlns:p="http://schemas.openxmlformats.org/presentationml/2006/main">
  <p:tag name="AS_UNIQUEID" val="305"/>
</p:tagLst>
</file>

<file path=ppt/tags/tag65.xml><?xml version="1.0" encoding="utf-8"?>
<p:tagLst xmlns:a="http://schemas.openxmlformats.org/drawingml/2006/main" xmlns:r="http://schemas.openxmlformats.org/officeDocument/2006/relationships" xmlns:p="http://schemas.openxmlformats.org/presentationml/2006/main">
  <p:tag name="AS_UNIQUEID" val="306"/>
</p:tagLst>
</file>

<file path=ppt/tags/tag66.xml><?xml version="1.0" encoding="utf-8"?>
<p:tagLst xmlns:a="http://schemas.openxmlformats.org/drawingml/2006/main" xmlns:r="http://schemas.openxmlformats.org/officeDocument/2006/relationships" xmlns:p="http://schemas.openxmlformats.org/presentationml/2006/main">
  <p:tag name="AS_UNIQUEID" val="318"/>
</p:tagLst>
</file>

<file path=ppt/tags/tag67.xml><?xml version="1.0" encoding="utf-8"?>
<p:tagLst xmlns:a="http://schemas.openxmlformats.org/drawingml/2006/main" xmlns:r="http://schemas.openxmlformats.org/officeDocument/2006/relationships" xmlns:p="http://schemas.openxmlformats.org/presentationml/2006/main">
  <p:tag name="AS_UNIQUEID" val="319"/>
</p:tagLst>
</file>

<file path=ppt/tags/tag68.xml><?xml version="1.0" encoding="utf-8"?>
<p:tagLst xmlns:a="http://schemas.openxmlformats.org/drawingml/2006/main" xmlns:r="http://schemas.openxmlformats.org/officeDocument/2006/relationships" xmlns:p="http://schemas.openxmlformats.org/presentationml/2006/main">
  <p:tag name="AS_UNIQUEID" val="325"/>
</p:tagLst>
</file>

<file path=ppt/tags/tag69.xml><?xml version="1.0" encoding="utf-8"?>
<p:tagLst xmlns:a="http://schemas.openxmlformats.org/drawingml/2006/main" xmlns:r="http://schemas.openxmlformats.org/officeDocument/2006/relationships" xmlns:p="http://schemas.openxmlformats.org/presentationml/2006/main">
  <p:tag name="AS_UNIQUEID" val="10"/>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COLOR_TYPE" val="1"/>
  <p:tag name="KSO_WM_TEMPLATE_INDEX" val="20202691"/>
  <p:tag name="KSO_WM_TEMPLATE_MASTER_THUMB_INDEX" val="12"/>
  <p:tag name="KSO_WM_TEMPLATE_MASTER_TYPE" val="1"/>
  <p:tag name="KSO_WM_TEMPLATE_SUBCATEGORY" val="0"/>
  <p:tag name="KSO_WM_TEMPLATE_THUMBS_INDEX" val="1、4、7、8、9、10、11、12、13、14、15"/>
</p:tagLst>
</file>

<file path=ppt/tags/tag70.xml><?xml version="1.0" encoding="utf-8"?>
<p:tagLst xmlns:a="http://schemas.openxmlformats.org/drawingml/2006/main" xmlns:r="http://schemas.openxmlformats.org/officeDocument/2006/relationships" xmlns:p="http://schemas.openxmlformats.org/presentationml/2006/main">
  <p:tag name="AS_UNIQUEID" val="326"/>
</p:tagLst>
</file>

<file path=ppt/tags/tag71.xml><?xml version="1.0" encoding="utf-8"?>
<p:tagLst xmlns:a="http://schemas.openxmlformats.org/drawingml/2006/main" xmlns:r="http://schemas.openxmlformats.org/officeDocument/2006/relationships" xmlns:p="http://schemas.openxmlformats.org/presentationml/2006/main">
  <p:tag name="AS_UNIQUEID" val="327"/>
</p:tagLst>
</file>

<file path=ppt/tags/tag72.xml><?xml version="1.0" encoding="utf-8"?>
<p:tagLst xmlns:a="http://schemas.openxmlformats.org/drawingml/2006/main" xmlns:r="http://schemas.openxmlformats.org/officeDocument/2006/relationships" xmlns:p="http://schemas.openxmlformats.org/presentationml/2006/main">
  <p:tag name="AS_UNIQUEID" val="333"/>
</p:tagLst>
</file>

<file path=ppt/tags/tag73.xml><?xml version="1.0" encoding="utf-8"?>
<p:tagLst xmlns:a="http://schemas.openxmlformats.org/drawingml/2006/main" xmlns:r="http://schemas.openxmlformats.org/officeDocument/2006/relationships" xmlns:p="http://schemas.openxmlformats.org/presentationml/2006/main">
  <p:tag name="AS_UNIQUEID" val="334"/>
</p:tagLst>
</file>

<file path=ppt/tags/tag74.xml><?xml version="1.0" encoding="utf-8"?>
<p:tagLst xmlns:a="http://schemas.openxmlformats.org/drawingml/2006/main" xmlns:r="http://schemas.openxmlformats.org/officeDocument/2006/relationships" xmlns:p="http://schemas.openxmlformats.org/presentationml/2006/main">
  <p:tag name="AS_UNIQUEID" val="335"/>
</p:tagLst>
</file>

<file path=ppt/tags/tag75.xml><?xml version="1.0" encoding="utf-8"?>
<p:tagLst xmlns:a="http://schemas.openxmlformats.org/drawingml/2006/main" xmlns:r="http://schemas.openxmlformats.org/officeDocument/2006/relationships" xmlns:p="http://schemas.openxmlformats.org/presentationml/2006/main">
  <p:tag name="AS_UNIQUEID" val="336"/>
</p:tagLst>
</file>

<file path=ppt/tags/tag76.xml><?xml version="1.0" encoding="utf-8"?>
<p:tagLst xmlns:a="http://schemas.openxmlformats.org/drawingml/2006/main" xmlns:r="http://schemas.openxmlformats.org/officeDocument/2006/relationships" xmlns:p="http://schemas.openxmlformats.org/presentationml/2006/main">
  <p:tag name="AS_UNIQUEID" val="342"/>
</p:tagLst>
</file>

<file path=ppt/tags/tag77.xml><?xml version="1.0" encoding="utf-8"?>
<p:tagLst xmlns:a="http://schemas.openxmlformats.org/drawingml/2006/main" xmlns:r="http://schemas.openxmlformats.org/officeDocument/2006/relationships" xmlns:p="http://schemas.openxmlformats.org/presentationml/2006/main">
  <p:tag name="AS_UNIQUEID" val="343"/>
</p:tagLst>
</file>

<file path=ppt/tags/tag78.xml><?xml version="1.0" encoding="utf-8"?>
<p:tagLst xmlns:a="http://schemas.openxmlformats.org/drawingml/2006/main" xmlns:r="http://schemas.openxmlformats.org/officeDocument/2006/relationships" xmlns:p="http://schemas.openxmlformats.org/presentationml/2006/main">
  <p:tag name="AS_UNIQUEID" val="344"/>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l1-3"/>
  <p:tag name="KSO_WM_SLIDE_COLORSCHEME_VERSION" val="3.2"/>
  <p:tag name="KSO_WM_SLIDE_DIAGTYPE" val="l"/>
  <p:tag name="KSO_WM_SLIDE_ID" val="custom20204426_26"/>
  <p:tag name="KSO_WM_SLIDE_INDEX" val="26"/>
  <p:tag name="KSO_WM_SLIDE_ITEM_CNT" val="3"/>
  <p:tag name="KSO_WM_SLIDE_LAYOUT" val="a_i_l"/>
  <p:tag name="KSO_WM_SLIDE_LAYOUT_CNT" val="1_1_1"/>
  <p:tag name="KSO_WM_SLIDE_POSITION" val="54.3*115.4"/>
  <p:tag name="KSO_WM_SLIDE_SIZE" val="851.397*345.2"/>
  <p:tag name="KSO_WM_SLIDE_SUBTYPE" val="diag"/>
  <p:tag name="KSO_WM_SLIDE_TYPE" val="text"/>
  <p:tag name="KSO_WM_SPECIAL_SOURCE" val="bdnull"/>
  <p:tag name="KSO_WM_TAG_VERSION" val="1.0"/>
  <p:tag name="KSO_WM_TEMPLATE_CATEGORY" val="custom"/>
  <p:tag name="KSO_WM_TEMPLATE_COLOR_TYPE" val="1"/>
  <p:tag name="KSO_WM_TEMPLATE_INDEX" val="20204426"/>
  <p:tag name="KSO_WM_TEMPLATE_MASTER_TYPE" val="1"/>
  <p:tag name="KSO_WM_TEMPLATE_SUBCATEGORY" val="0"/>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80.xml><?xml version="1.0" encoding="utf-8"?>
<p:tagLst xmlns:a="http://schemas.openxmlformats.org/drawingml/2006/main" xmlns:r="http://schemas.openxmlformats.org/officeDocument/2006/relationships" xmlns:p="http://schemas.openxmlformats.org/presentationml/2006/main">
  <p:tag name="AS_UNIQUEID" val="383"/>
</p:tagLst>
</file>

<file path=ppt/tags/tag81.xml><?xml version="1.0" encoding="utf-8"?>
<p:tagLst xmlns:a="http://schemas.openxmlformats.org/drawingml/2006/main" xmlns:r="http://schemas.openxmlformats.org/officeDocument/2006/relationships" xmlns:p="http://schemas.openxmlformats.org/presentationml/2006/main">
  <p:tag name="AS_UNIQUEID" val="384"/>
</p:tagLst>
</file>

<file path=ppt/tags/tag82.xml><?xml version="1.0" encoding="utf-8"?>
<p:tagLst xmlns:a="http://schemas.openxmlformats.org/drawingml/2006/main" xmlns:r="http://schemas.openxmlformats.org/officeDocument/2006/relationships" xmlns:p="http://schemas.openxmlformats.org/presentationml/2006/main">
  <p:tag name="AS_UNIQUEID" val="385"/>
</p:tagLst>
</file>

<file path=ppt/tags/tag83.xml><?xml version="1.0" encoding="utf-8"?>
<p:tagLst xmlns:a="http://schemas.openxmlformats.org/drawingml/2006/main" xmlns:r="http://schemas.openxmlformats.org/officeDocument/2006/relationships" xmlns:p="http://schemas.openxmlformats.org/presentationml/2006/main">
  <p:tag name="AS_UNIQUEID" val="386"/>
</p:tagLst>
</file>

<file path=ppt/tags/tag84.xml><?xml version="1.0" encoding="utf-8"?>
<p:tagLst xmlns:a="http://schemas.openxmlformats.org/drawingml/2006/main" xmlns:r="http://schemas.openxmlformats.org/officeDocument/2006/relationships" xmlns:p="http://schemas.openxmlformats.org/presentationml/2006/main">
  <p:tag name="AS_UNIQUEID" val="387"/>
</p:tagLst>
</file>

<file path=ppt/tags/tag85.xml><?xml version="1.0" encoding="utf-8"?>
<p:tagLst xmlns:a="http://schemas.openxmlformats.org/drawingml/2006/main" xmlns:r="http://schemas.openxmlformats.org/officeDocument/2006/relationships" xmlns:p="http://schemas.openxmlformats.org/presentationml/2006/main">
  <p:tag name="AS_UNIQUEID" val="388"/>
</p:tagLst>
</file>

<file path=ppt/tags/tag86.xml><?xml version="1.0" encoding="utf-8"?>
<p:tagLst xmlns:a="http://schemas.openxmlformats.org/drawingml/2006/main" xmlns:r="http://schemas.openxmlformats.org/officeDocument/2006/relationships" xmlns:p="http://schemas.openxmlformats.org/presentationml/2006/main">
  <p:tag name="AS_UNIQUEID" val="389"/>
</p:tagLst>
</file>

<file path=ppt/tags/tag87.xml><?xml version="1.0" encoding="utf-8"?>
<p:tagLst xmlns:a="http://schemas.openxmlformats.org/drawingml/2006/main" xmlns:r="http://schemas.openxmlformats.org/officeDocument/2006/relationships" xmlns:p="http://schemas.openxmlformats.org/presentationml/2006/main">
  <p:tag name="AS_UNIQUEID" val="379"/>
</p:tagLst>
</file>

<file path=ppt/tags/tag88.xml><?xml version="1.0" encoding="utf-8"?>
<p:tagLst xmlns:a="http://schemas.openxmlformats.org/drawingml/2006/main" xmlns:r="http://schemas.openxmlformats.org/officeDocument/2006/relationships" xmlns:p="http://schemas.openxmlformats.org/presentationml/2006/main">
  <p:tag name="AS_UNIQUEID" val="380"/>
</p:tagLst>
</file>

<file path=ppt/tags/tag89.xml><?xml version="1.0" encoding="utf-8"?>
<p:tagLst xmlns:a="http://schemas.openxmlformats.org/drawingml/2006/main" xmlns:r="http://schemas.openxmlformats.org/officeDocument/2006/relationships" xmlns:p="http://schemas.openxmlformats.org/presentationml/2006/main">
  <p:tag name="AS_UNIQUEID" val="38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l1-3"/>
  <p:tag name="KSO_WM_SLIDE_COLORSCHEME_VERSION" val="3.2"/>
  <p:tag name="KSO_WM_SLIDE_DIAGTYPE" val="l"/>
  <p:tag name="KSO_WM_SLIDE_ID" val="custom20204426_26"/>
  <p:tag name="KSO_WM_SLIDE_INDEX" val="26"/>
  <p:tag name="KSO_WM_SLIDE_ITEM_CNT" val="3"/>
  <p:tag name="KSO_WM_SLIDE_LAYOUT" val="a_i_l"/>
  <p:tag name="KSO_WM_SLIDE_LAYOUT_CNT" val="1_1_1"/>
  <p:tag name="KSO_WM_SLIDE_POSITION" val="54.3*115.4"/>
  <p:tag name="KSO_WM_SLIDE_SIZE" val="851.397*345.2"/>
  <p:tag name="KSO_WM_SLIDE_SUBTYPE" val="diag"/>
  <p:tag name="KSO_WM_SLIDE_TYPE" val="text"/>
  <p:tag name="KSO_WM_SPECIAL_SOURCE" val="bdnull"/>
  <p:tag name="KSO_WM_TAG_VERSION" val="1.0"/>
  <p:tag name="KSO_WM_TEMPLATE_CATEGORY" val="custom"/>
  <p:tag name="KSO_WM_TEMPLATE_COLOR_TYPE" val="1"/>
  <p:tag name="KSO_WM_TEMPLATE_INDEX" val="20204426"/>
  <p:tag name="KSO_WM_TEMPLATE_MASTER_TYPE" val="1"/>
  <p:tag name="KSO_WM_TEMPLATE_SUBCATEGORY" val="0"/>
</p:tagLst>
</file>

<file path=ppt/tags/tag91.xml><?xml version="1.0" encoding="utf-8"?>
<p:tagLst xmlns:a="http://schemas.openxmlformats.org/drawingml/2006/main" xmlns:r="http://schemas.openxmlformats.org/officeDocument/2006/relationships" xmlns:p="http://schemas.openxmlformats.org/presentationml/2006/main">
  <p:tag name="AS_UNIQUEID" val="396"/>
</p:tagLst>
</file>

<file path=ppt/tags/tag92.xml><?xml version="1.0" encoding="utf-8"?>
<p:tagLst xmlns:a="http://schemas.openxmlformats.org/drawingml/2006/main" xmlns:r="http://schemas.openxmlformats.org/officeDocument/2006/relationships" xmlns:p="http://schemas.openxmlformats.org/presentationml/2006/main">
  <p:tag name="AS_UNIQUEID" val="383"/>
</p:tagLst>
</file>

<file path=ppt/tags/tag93.xml><?xml version="1.0" encoding="utf-8"?>
<p:tagLst xmlns:a="http://schemas.openxmlformats.org/drawingml/2006/main" xmlns:r="http://schemas.openxmlformats.org/officeDocument/2006/relationships" xmlns:p="http://schemas.openxmlformats.org/presentationml/2006/main">
  <p:tag name="AS_UNIQUEID" val="391"/>
</p:tagLst>
</file>

<file path=ppt/tags/tag94.xml><?xml version="1.0" encoding="utf-8"?>
<p:tagLst xmlns:a="http://schemas.openxmlformats.org/drawingml/2006/main" xmlns:r="http://schemas.openxmlformats.org/officeDocument/2006/relationships" xmlns:p="http://schemas.openxmlformats.org/presentationml/2006/main">
  <p:tag name="AS_UNIQUEID" val="392"/>
</p:tagLst>
</file>

<file path=ppt/tags/tag95.xml><?xml version="1.0" encoding="utf-8"?>
<p:tagLst xmlns:a="http://schemas.openxmlformats.org/drawingml/2006/main" xmlns:r="http://schemas.openxmlformats.org/officeDocument/2006/relationships" xmlns:p="http://schemas.openxmlformats.org/presentationml/2006/main">
  <p:tag name="AS_UNIQUEID" val="393"/>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l1-3"/>
  <p:tag name="KSO_WM_SLIDE_COLORSCHEME_VERSION" val="3.2"/>
  <p:tag name="KSO_WM_SLIDE_DIAGTYPE" val="l"/>
  <p:tag name="KSO_WM_SLIDE_ID" val="custom20204426_26"/>
  <p:tag name="KSO_WM_SLIDE_INDEX" val="26"/>
  <p:tag name="KSO_WM_SLIDE_ITEM_CNT" val="3"/>
  <p:tag name="KSO_WM_SLIDE_LAYOUT" val="a_i_l"/>
  <p:tag name="KSO_WM_SLIDE_LAYOUT_CNT" val="1_1_1"/>
  <p:tag name="KSO_WM_SLIDE_POSITION" val="54.3*115.4"/>
  <p:tag name="KSO_WM_SLIDE_SIZE" val="851.397*345.2"/>
  <p:tag name="KSO_WM_SLIDE_SUBTYPE" val="diag"/>
  <p:tag name="KSO_WM_SLIDE_TYPE" val="text"/>
  <p:tag name="KSO_WM_SPECIAL_SOURCE" val="bdnull"/>
  <p:tag name="KSO_WM_TAG_VERSION" val="1.0"/>
  <p:tag name="KSO_WM_TEMPLATE_CATEGORY" val="custom"/>
  <p:tag name="KSO_WM_TEMPLATE_COLOR_TYPE" val="1"/>
  <p:tag name="KSO_WM_TEMPLATE_INDEX" val="20204426"/>
  <p:tag name="KSO_WM_TEMPLATE_MASTER_TYPE" val="1"/>
  <p:tag name="KSO_WM_TEMPLATE_SUBCATEGORY" val="0"/>
</p:tagLst>
</file>

<file path=ppt/tags/tag97.xml><?xml version="1.0" encoding="utf-8"?>
<p:tagLst xmlns:a="http://schemas.openxmlformats.org/drawingml/2006/main" xmlns:r="http://schemas.openxmlformats.org/officeDocument/2006/relationships" xmlns:p="http://schemas.openxmlformats.org/presentationml/2006/main">
  <p:tag name="AS_UNIQUEID" val="409"/>
</p:tagLst>
</file>

<file path=ppt/tags/tag98.xml><?xml version="1.0" encoding="utf-8"?>
<p:tagLst xmlns:a="http://schemas.openxmlformats.org/drawingml/2006/main" xmlns:r="http://schemas.openxmlformats.org/officeDocument/2006/relationships" xmlns:p="http://schemas.openxmlformats.org/presentationml/2006/main">
  <p:tag name="AS_UNIQUEID" val="410"/>
</p:tagLst>
</file>

<file path=ppt/tags/tag99.xml><?xml version="1.0" encoding="utf-8"?>
<p:tagLst xmlns:a="http://schemas.openxmlformats.org/drawingml/2006/main" xmlns:r="http://schemas.openxmlformats.org/officeDocument/2006/relationships" xmlns:p="http://schemas.openxmlformats.org/presentationml/2006/main">
  <p:tag name="AS_UNIQUEID" val="411"/>
</p:tagLst>
</file>

<file path=ppt/theme/theme1.xml><?xml version="1.0" encoding="utf-8"?>
<a:theme xmlns:a="http://schemas.openxmlformats.org/drawingml/2006/main" name="课件模板">
  <a:themeElements>
    <a:clrScheme name="自定义 104">
      <a:dk1>
        <a:srgbClr val="000000"/>
      </a:dk1>
      <a:lt1>
        <a:srgbClr val="FFFFFF"/>
      </a:lt1>
      <a:dk2>
        <a:srgbClr val="E4EBF3"/>
      </a:dk2>
      <a:lt2>
        <a:srgbClr val="FFFFFF"/>
      </a:lt2>
      <a:accent1>
        <a:srgbClr val="5C88BB"/>
      </a:accent1>
      <a:accent2>
        <a:srgbClr val="329AC1"/>
      </a:accent2>
      <a:accent3>
        <a:srgbClr val="33AAB9"/>
      </a:accent3>
      <a:accent4>
        <a:srgbClr val="35B4A1"/>
      </a:accent4>
      <a:accent5>
        <a:srgbClr val="56BA82"/>
      </a:accent5>
      <a:accent6>
        <a:srgbClr val="8DBC63"/>
      </a:accent6>
      <a:hlink>
        <a:srgbClr val="0563C1"/>
      </a:hlink>
      <a:folHlink>
        <a:srgbClr val="954D72"/>
      </a:folHlink>
    </a:clrScheme>
    <a:fontScheme name="自定义 9">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TotalTime>
  <Words>3351</Words>
  <Application>Microsoft Office PowerPoint</Application>
  <PresentationFormat>宽屏</PresentationFormat>
  <Paragraphs>203</Paragraphs>
  <Slides>31</Slides>
  <Notes>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31</vt:i4>
      </vt:variant>
    </vt:vector>
  </HeadingPairs>
  <TitlesOfParts>
    <vt:vector size="44" baseType="lpstr">
      <vt:lpstr>黑体</vt:lpstr>
      <vt:lpstr>楷体</vt:lpstr>
      <vt:lpstr>楷体</vt:lpstr>
      <vt:lpstr>宋体</vt:lpstr>
      <vt:lpstr>微软雅黑</vt:lpstr>
      <vt:lpstr>Arial</vt:lpstr>
      <vt:lpstr>Calibri</vt:lpstr>
      <vt:lpstr>Cambria Math</vt:lpstr>
      <vt:lpstr>Times New Roman</vt:lpstr>
      <vt:lpstr>课件模板</vt:lpstr>
      <vt:lpstr>Equation.KSEE3</vt:lpstr>
      <vt:lpstr>Equation</vt:lpstr>
      <vt:lpstr>文档</vt:lpstr>
      <vt:lpstr>1.4.2充要条件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vt:lpstr>
    </vt:vector>
  </TitlesOfParts>
  <Company>学科网</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1.4.2充要条件</dc:title>
  <dc:creator>rbm.xkw.com</dc:creator>
  <cp:lastModifiedBy>cp c</cp:lastModifiedBy>
  <cp:revision>8</cp:revision>
  <cp:lastPrinted>2023-07-12T20:29:45Z</cp:lastPrinted>
  <dcterms:created xsi:type="dcterms:W3CDTF">2023-07-12T20:29:45Z</dcterms:created>
  <dcterms:modified xsi:type="dcterms:W3CDTF">2023-07-19T02:15:04Z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ies>
</file>